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39"/>
  </p:notesMasterIdLst>
  <p:sldIdLst>
    <p:sldId id="257" r:id="rId2"/>
    <p:sldId id="260" r:id="rId3"/>
    <p:sldId id="258" r:id="rId4"/>
    <p:sldId id="261" r:id="rId5"/>
    <p:sldId id="262" r:id="rId6"/>
    <p:sldId id="263" r:id="rId7"/>
    <p:sldId id="264" r:id="rId8"/>
    <p:sldId id="265" r:id="rId9"/>
    <p:sldId id="288" r:id="rId10"/>
    <p:sldId id="266" r:id="rId11"/>
    <p:sldId id="267" r:id="rId12"/>
    <p:sldId id="269" r:id="rId13"/>
    <p:sldId id="268" r:id="rId14"/>
    <p:sldId id="270" r:id="rId15"/>
    <p:sldId id="271" r:id="rId16"/>
    <p:sldId id="272" r:id="rId17"/>
    <p:sldId id="273" r:id="rId18"/>
    <p:sldId id="274" r:id="rId19"/>
    <p:sldId id="275" r:id="rId20"/>
    <p:sldId id="276" r:id="rId21"/>
    <p:sldId id="277" r:id="rId22"/>
    <p:sldId id="290" r:id="rId23"/>
    <p:sldId id="289" r:id="rId24"/>
    <p:sldId id="278" r:id="rId25"/>
    <p:sldId id="279" r:id="rId26"/>
    <p:sldId id="280" r:id="rId27"/>
    <p:sldId id="281" r:id="rId28"/>
    <p:sldId id="282" r:id="rId29"/>
    <p:sldId id="283" r:id="rId30"/>
    <p:sldId id="284" r:id="rId31"/>
    <p:sldId id="291" r:id="rId32"/>
    <p:sldId id="286" r:id="rId33"/>
    <p:sldId id="287" r:id="rId34"/>
    <p:sldId id="285" r:id="rId35"/>
    <p:sldId id="293" r:id="rId36"/>
    <p:sldId id="294" r:id="rId37"/>
    <p:sldId id="29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60"/>
  </p:normalViewPr>
  <p:slideViewPr>
    <p:cSldViewPr snapToGrid="0" snapToObjects="1">
      <p:cViewPr>
        <p:scale>
          <a:sx n="85" d="100"/>
          <a:sy n="85" d="100"/>
        </p:scale>
        <p:origin x="-1336"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D491B7-15B6-5B44-8A82-8B26D5FFF1ED}" type="datetimeFigureOut">
              <a:rPr lang="en-US" smtClean="0"/>
              <a:t>29/10/16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AB11E5-63A7-234F-B908-5214DFF30DD0}" type="slidenum">
              <a:rPr lang="en-US" smtClean="0"/>
              <a:t>‹#›</a:t>
            </a:fld>
            <a:endParaRPr lang="en-US"/>
          </a:p>
        </p:txBody>
      </p:sp>
    </p:spTree>
    <p:extLst>
      <p:ext uri="{BB962C8B-B14F-4D97-AF65-F5344CB8AC3E}">
        <p14:creationId xmlns:p14="http://schemas.microsoft.com/office/powerpoint/2010/main" val="3688958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prstGeom prst="rect">
            <a:avLst/>
          </a:prstGeom>
        </p:spPr>
        <p:txBody>
          <a:bodyPr/>
          <a:lstStyle/>
          <a:p>
            <a:pPr lvl="0"/>
            <a:endParaRPr/>
          </a:p>
        </p:txBody>
      </p:sp>
      <p:sp>
        <p:nvSpPr>
          <p:cNvPr id="27" name="Shape 27"/>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Hi I'm Eoin, I work with MongoDB in their proactive technical services team and I'm going to talk today about data pipelines with reference to Python and MongoDB. My talk will illustrate how you can leverage these to build operational data pipelines.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Before I start, I should firstly define a few things. Firstly what I mean when I say a data pipeline. It's the stringing together of the tools and systems necessary to move and transform your data to support the visualisation and modelling of your data. This allows you to ask questions of your data or provide dashboard or other data products/services.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Secondly, MongoDB is a document database that provides high performance, high availability, and easy scalability. One of the most popular next-generation database used in a variety of use cases/services from e-commerce product catalogues to real time analytics or single view realtime dashboards.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Gradient descent is a first-order iterative optimization algorithm. To find a local minimum of a function using gradient descent, one takes steps proportional to the negative of the gradient (or of the approximate gradient) of the function at the current point. If instead one takes steps proportional to the positive of the gradient, one approaches a local maximum of that function; the procedure is then known as gradient ascent.</a:t>
            </a:r>
            <a:endParaRPr sz="1200" dirty="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GB" sz="1200" dirty="0" smtClean="0">
                <a:latin typeface="Calibri"/>
                <a:ea typeface="Calibri"/>
                <a:cs typeface="Calibri"/>
                <a:sym typeface="Calibri"/>
              </a:rPr>
              <a:t>Jump</a:t>
            </a:r>
            <a:r>
              <a:rPr lang="en-GB" sz="1200" baseline="0" dirty="0" smtClean="0">
                <a:latin typeface="Calibri"/>
                <a:ea typeface="Calibri"/>
                <a:cs typeface="Calibri"/>
                <a:sym typeface="Calibri"/>
              </a:rPr>
              <a:t> to Editor and CLI</a:t>
            </a:r>
            <a:endParaRPr sz="1200" dirty="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Cross-validation is used for estimating the performance of one set of parameters on unseen data.</a:t>
            </a:r>
            <a:endParaRPr lang="en-US" sz="1200" dirty="0">
              <a:latin typeface="+mn-lt"/>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 </a:t>
            </a:r>
            <a:r>
              <a:rPr lang="en-US" sz="1200" dirty="0" err="1" smtClean="0">
                <a:latin typeface="+mn-lt"/>
                <a:ea typeface="Calibri"/>
                <a:cs typeface="Calibri"/>
                <a:sym typeface="Calibri"/>
              </a:rPr>
              <a:t>n_estimators</a:t>
            </a:r>
            <a:r>
              <a:rPr lang="en-US" sz="1200" dirty="0" smtClean="0">
                <a:latin typeface="+mn-lt"/>
                <a:ea typeface="Calibri"/>
                <a:cs typeface="Calibri"/>
                <a:sym typeface="Calibri"/>
              </a:rPr>
              <a:t>: It controls the number of weak learners.</a:t>
            </a:r>
          </a:p>
          <a:p>
            <a:pPr lvl="0">
              <a:lnSpc>
                <a:spcPct val="100000"/>
              </a:lnSpc>
              <a:defRPr sz="1800"/>
            </a:pPr>
            <a:r>
              <a:rPr lang="en-US" sz="1200" dirty="0" smtClean="0">
                <a:latin typeface="+mn-lt"/>
                <a:ea typeface="Calibri"/>
                <a:cs typeface="Calibri"/>
                <a:sym typeface="Calibri"/>
              </a:rPr>
              <a:t>-</a:t>
            </a:r>
            <a:r>
              <a:rPr lang="en-US" sz="1200" baseline="0" dirty="0" smtClean="0">
                <a:latin typeface="+mn-lt"/>
                <a:ea typeface="Calibri"/>
                <a:cs typeface="Calibri"/>
                <a:sym typeface="Calibri"/>
              </a:rPr>
              <a:t> </a:t>
            </a:r>
            <a:r>
              <a:rPr lang="en-US" sz="1200" dirty="0" err="1" smtClean="0">
                <a:latin typeface="+mn-lt"/>
                <a:ea typeface="Calibri"/>
                <a:cs typeface="Calibri"/>
                <a:sym typeface="Calibri"/>
              </a:rPr>
              <a:t>learning_rate:Controls</a:t>
            </a:r>
            <a:r>
              <a:rPr lang="en-US" sz="1200" dirty="0" smtClean="0">
                <a:latin typeface="+mn-lt"/>
                <a:ea typeface="Calibri"/>
                <a:cs typeface="Calibri"/>
                <a:sym typeface="Calibri"/>
              </a:rPr>
              <a:t> the contribution of weak learners in the final combination. There is a trade-off between </a:t>
            </a:r>
            <a:r>
              <a:rPr lang="en-US" sz="1200" dirty="0" err="1" smtClean="0">
                <a:latin typeface="+mn-lt"/>
                <a:ea typeface="Calibri"/>
                <a:cs typeface="Calibri"/>
                <a:sym typeface="Calibri"/>
              </a:rPr>
              <a:t>learning_rate</a:t>
            </a:r>
            <a:r>
              <a:rPr lang="en-US" sz="1200" dirty="0" smtClean="0">
                <a:latin typeface="+mn-lt"/>
                <a:ea typeface="Calibri"/>
                <a:cs typeface="Calibri"/>
                <a:sym typeface="Calibri"/>
              </a:rPr>
              <a:t> and </a:t>
            </a:r>
            <a:r>
              <a:rPr lang="en-US" sz="1200" dirty="0" err="1" smtClean="0">
                <a:latin typeface="+mn-lt"/>
                <a:ea typeface="Calibri"/>
                <a:cs typeface="Calibri"/>
                <a:sym typeface="Calibri"/>
              </a:rPr>
              <a:t>n_estimators</a:t>
            </a:r>
            <a:r>
              <a:rPr lang="en-US" sz="1200" dirty="0" smtClean="0">
                <a:latin typeface="+mn-lt"/>
                <a:ea typeface="Calibri"/>
                <a:cs typeface="Calibri"/>
                <a:sym typeface="Calibri"/>
              </a:rPr>
              <a:t>.</a:t>
            </a:r>
          </a:p>
          <a:p>
            <a:pPr lvl="0">
              <a:lnSpc>
                <a:spcPct val="100000"/>
              </a:lnSpc>
              <a:defRPr sz="1800"/>
            </a:pPr>
            <a:r>
              <a:rPr lang="en-US" sz="1200" dirty="0" smtClean="0">
                <a:latin typeface="+mn-lt"/>
                <a:ea typeface="Calibri"/>
                <a:cs typeface="Calibri"/>
                <a:sym typeface="Calibri"/>
              </a:rPr>
              <a:t>- </a:t>
            </a:r>
            <a:r>
              <a:rPr lang="en-US" sz="1200" dirty="0" err="1" smtClean="0">
                <a:latin typeface="+mn-lt"/>
                <a:ea typeface="Calibri"/>
                <a:cs typeface="Calibri"/>
                <a:sym typeface="Calibri"/>
              </a:rPr>
              <a:t>max_depth</a:t>
            </a:r>
            <a:r>
              <a:rPr lang="en-US" sz="1200" dirty="0" smtClean="0">
                <a:latin typeface="+mn-lt"/>
                <a:ea typeface="Calibri"/>
                <a:cs typeface="Calibri"/>
                <a:sym typeface="Calibri"/>
              </a:rPr>
              <a:t>: maximum depth of the individual regression estimators. The maximum depth limits the number of nodes in the tree. Tune this parameter for best performance; the best value depends on the interaction of the input variables.</a:t>
            </a:r>
          </a:p>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Grid-search evaluates a model with varying parameters to find the best possible combination of these.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Grid-search evaluates a model with varying parameters to find the best possible combination of these.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lang="en-US" sz="1200" dirty="0">
              <a:latin typeface="+mn-lt"/>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Introduced the</a:t>
            </a:r>
            <a:r>
              <a:rPr lang="en-US" sz="1200" baseline="0" dirty="0" smtClean="0">
                <a:latin typeface="+mn-lt"/>
                <a:ea typeface="Calibri"/>
                <a:cs typeface="Calibri"/>
                <a:sym typeface="Calibri"/>
              </a:rPr>
              <a:t> types of machine learning, Iris data set, a bit of history and context, gradient descent and gradient boosting, and means of getting best results.</a:t>
            </a:r>
            <a:endParaRPr lang="en-US" sz="1200" dirty="0" smtClean="0">
              <a:latin typeface="+mn-lt"/>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lang="en-US" sz="1200" dirty="0" smtClean="0">
              <a:latin typeface="+mn-lt"/>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Classification, the prediction is the class to which the data belongs</a:t>
            </a:r>
          </a:p>
          <a:p>
            <a:pPr lvl="0">
              <a:lnSpc>
                <a:spcPct val="100000"/>
              </a:lnSpc>
              <a:defRPr sz="1800"/>
            </a:pPr>
            <a:r>
              <a:rPr lang="en-US" sz="1200" dirty="0" smtClean="0">
                <a:latin typeface="+mn-lt"/>
                <a:ea typeface="Calibri"/>
                <a:cs typeface="Calibri"/>
                <a:sym typeface="Calibri"/>
              </a:rPr>
              <a:t>Regression, the prediction is a real number / value</a:t>
            </a:r>
          </a:p>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In linear regression, the outcome (dependent variable) is continuous. It can have any one of an infinite number of possible values. In logistic regression, the outcome (dependent variable) has only a limited number of possible values. Logistic Regression is used when response variable is categorical in nature.</a:t>
            </a:r>
            <a:endParaRPr sz="1200" dirty="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29/10/16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29/10/16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29/10/16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242423"/>
        </a:solidFill>
        <a:effectLst/>
      </p:bgPr>
    </p:bg>
    <p:spTree>
      <p:nvGrpSpPr>
        <p:cNvPr id="1" name=""/>
        <p:cNvGrpSpPr/>
        <p:nvPr/>
      </p:nvGrpSpPr>
      <p:grpSpPr>
        <a:xfrm>
          <a:off x="0" y="0"/>
          <a:ext cx="0" cy="0"/>
          <a:chOff x="0" y="0"/>
          <a:chExt cx="0" cy="0"/>
        </a:xfrm>
      </p:grpSpPr>
      <p:sp>
        <p:nvSpPr>
          <p:cNvPr id="10" name="Shape 10"/>
          <p:cNvSpPr>
            <a:spLocks noGrp="1"/>
          </p:cNvSpPr>
          <p:nvPr>
            <p:ph type="title"/>
          </p:nvPr>
        </p:nvSpPr>
        <p:spPr>
          <a:xfrm>
            <a:off x="685800" y="1844677"/>
            <a:ext cx="7772400" cy="2041525"/>
          </a:xfrm>
          <a:prstGeom prst="rect">
            <a:avLst/>
          </a:prstGeom>
        </p:spPr>
        <p:txBody>
          <a:bodyPr/>
          <a:lstStyle>
            <a:lvl1pPr>
              <a:defRPr>
                <a:solidFill>
                  <a:srgbClr val="FFFFFF"/>
                </a:solidFill>
              </a:defRPr>
            </a:lvl1pPr>
          </a:lstStyle>
          <a:p>
            <a:pPr lvl="0">
              <a:defRPr sz="1800" spc="0">
                <a:solidFill>
                  <a:srgbClr val="000000"/>
                </a:solidFill>
              </a:defRPr>
            </a:pPr>
            <a:r>
              <a:rPr sz="3600" spc="-150">
                <a:solidFill>
                  <a:srgbClr val="FFFFFF"/>
                </a:solidFill>
              </a:rPr>
              <a:t>Title Text</a:t>
            </a:r>
          </a:p>
        </p:txBody>
      </p:sp>
      <p:sp>
        <p:nvSpPr>
          <p:cNvPr id="11" name="Shape 11"/>
          <p:cNvSpPr>
            <a:spLocks noGrp="1"/>
          </p:cNvSpPr>
          <p:nvPr>
            <p:ph type="body" idx="1"/>
          </p:nvPr>
        </p:nvSpPr>
        <p:spPr>
          <a:xfrm>
            <a:off x="1371600" y="3886200"/>
            <a:ext cx="6400800" cy="2971800"/>
          </a:xfrm>
          <a:prstGeom prst="rect">
            <a:avLst/>
          </a:prstGeom>
        </p:spPr>
        <p:txBody>
          <a:bodyPr/>
          <a:lstStyle>
            <a:lvl1pPr marL="0" indent="0" algn="ctr">
              <a:buSzTx/>
              <a:buFontTx/>
              <a:buNone/>
              <a:defRPr>
                <a:solidFill>
                  <a:srgbClr val="FFFFFF"/>
                </a:solidFill>
              </a:defRPr>
            </a:lvl1pPr>
            <a:lvl2pPr marL="0" indent="457200" algn="ctr">
              <a:buSzTx/>
              <a:buFontTx/>
              <a:buNone/>
              <a:defRPr>
                <a:solidFill>
                  <a:srgbClr val="FFFFFF"/>
                </a:solidFill>
              </a:defRPr>
            </a:lvl2pPr>
            <a:lvl3pPr marL="0" indent="914400" algn="ctr">
              <a:buSzTx/>
              <a:buFontTx/>
              <a:buNone/>
              <a:defRPr>
                <a:solidFill>
                  <a:srgbClr val="FFFFFF"/>
                </a:solidFill>
              </a:defRPr>
            </a:lvl3pPr>
            <a:lvl4pPr marL="0" indent="1371600" algn="ctr">
              <a:buSzTx/>
              <a:buFontTx/>
              <a:buNone/>
              <a:defRPr>
                <a:solidFill>
                  <a:srgbClr val="FFFFFF"/>
                </a:solidFill>
              </a:defRPr>
            </a:lvl4pPr>
            <a:lvl5pPr marL="0" indent="1828800" algn="ctr">
              <a:buSzTx/>
              <a:buFontTx/>
              <a:buNone/>
              <a:defRPr>
                <a:solidFill>
                  <a:srgbClr val="FFFFFF"/>
                </a:solidFill>
              </a:defRPr>
            </a:lvl5pPr>
          </a:lstStyle>
          <a:p>
            <a:pPr lvl="0">
              <a:defRPr sz="1800">
                <a:solidFill>
                  <a:srgbClr val="000000"/>
                </a:solidFill>
              </a:defRPr>
            </a:pPr>
            <a:r>
              <a:rPr sz="1600">
                <a:solidFill>
                  <a:srgbClr val="FFFFFF"/>
                </a:solidFill>
              </a:rPr>
              <a:t>Body Level One</a:t>
            </a:r>
          </a:p>
          <a:p>
            <a:pPr lvl="1">
              <a:defRPr sz="1800">
                <a:solidFill>
                  <a:srgbClr val="000000"/>
                </a:solidFill>
              </a:defRPr>
            </a:pPr>
            <a:r>
              <a:rPr sz="1600">
                <a:solidFill>
                  <a:srgbClr val="FFFFFF"/>
                </a:solidFill>
              </a:rPr>
              <a:t>Body Level Two</a:t>
            </a:r>
          </a:p>
          <a:p>
            <a:pPr lvl="2">
              <a:defRPr sz="1800">
                <a:solidFill>
                  <a:srgbClr val="000000"/>
                </a:solidFill>
              </a:defRPr>
            </a:pPr>
            <a:r>
              <a:rPr sz="1600">
                <a:solidFill>
                  <a:srgbClr val="FFFFFF"/>
                </a:solidFill>
              </a:rPr>
              <a:t>Body Level Three</a:t>
            </a:r>
          </a:p>
          <a:p>
            <a:pPr lvl="3">
              <a:defRPr sz="1800">
                <a:solidFill>
                  <a:srgbClr val="000000"/>
                </a:solidFill>
              </a:defRPr>
            </a:pPr>
            <a:r>
              <a:rPr sz="1600">
                <a:solidFill>
                  <a:srgbClr val="FFFFFF"/>
                </a:solidFill>
              </a:rPr>
              <a:t>Body Level Four</a:t>
            </a:r>
          </a:p>
          <a:p>
            <a:pPr lvl="4">
              <a:defRPr sz="1800">
                <a:solidFill>
                  <a:srgbClr val="000000"/>
                </a:solidFill>
              </a:defRPr>
            </a:pPr>
            <a:r>
              <a:rPr sz="1600">
                <a:solidFill>
                  <a:srgbClr val="FFFFFF"/>
                </a:solidFill>
              </a:rPr>
              <a:t>Body Level Five</a:t>
            </a:r>
          </a:p>
        </p:txBody>
      </p:sp>
    </p:spTree>
    <p:extLst>
      <p:ext uri="{BB962C8B-B14F-4D97-AF65-F5344CB8AC3E}">
        <p14:creationId xmlns:p14="http://schemas.microsoft.com/office/powerpoint/2010/main" val="3038743616"/>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ustom Layout">
    <p:bg>
      <p:bgPr>
        <a:solidFill>
          <a:srgbClr val="242423"/>
        </a:solidFill>
        <a:effectLst/>
      </p:bgPr>
    </p:bg>
    <p:spTree>
      <p:nvGrpSpPr>
        <p:cNvPr id="1" name=""/>
        <p:cNvGrpSpPr/>
        <p:nvPr/>
      </p:nvGrpSpPr>
      <p:grpSpPr>
        <a:xfrm>
          <a:off x="0" y="0"/>
          <a:ext cx="0" cy="0"/>
          <a:chOff x="0" y="0"/>
          <a:chExt cx="0" cy="0"/>
        </a:xfrm>
      </p:grpSpPr>
      <p:sp>
        <p:nvSpPr>
          <p:cNvPr id="13" name="Shape 13"/>
          <p:cNvSpPr>
            <a:spLocks noGrp="1"/>
          </p:cNvSpPr>
          <p:nvPr>
            <p:ph type="title"/>
          </p:nvPr>
        </p:nvSpPr>
        <p:spPr>
          <a:xfrm>
            <a:off x="457200" y="274638"/>
            <a:ext cx="8229600" cy="6178302"/>
          </a:xfrm>
          <a:prstGeom prst="rect">
            <a:avLst/>
          </a:prstGeom>
        </p:spPr>
        <p:txBody>
          <a:bodyPr/>
          <a:lstStyle>
            <a:lvl1pPr algn="l">
              <a:defRPr sz="4800">
                <a:solidFill>
                  <a:srgbClr val="FFFFFF"/>
                </a:solidFill>
              </a:defRPr>
            </a:lvl1pPr>
          </a:lstStyle>
          <a:p>
            <a:pPr lvl="0">
              <a:defRPr sz="1800" spc="0">
                <a:solidFill>
                  <a:srgbClr val="000000"/>
                </a:solidFill>
              </a:defRPr>
            </a:pPr>
            <a:r>
              <a:rPr sz="4800" spc="-150">
                <a:solidFill>
                  <a:srgbClr val="FFFFFF"/>
                </a:solidFill>
              </a:rPr>
              <a:t>Title Text</a:t>
            </a:r>
          </a:p>
        </p:txBody>
      </p:sp>
    </p:spTree>
    <p:extLst>
      <p:ext uri="{BB962C8B-B14F-4D97-AF65-F5344CB8AC3E}">
        <p14:creationId xmlns:p14="http://schemas.microsoft.com/office/powerpoint/2010/main" val="788982294"/>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29/10/16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9AA698BD-1FD2-4048-BF36-DF7F17F65B16}" type="datetimeFigureOut">
              <a:rPr lang="en-US" smtClean="0"/>
              <a:t>29/10/16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AA698BD-1FD2-4048-BF36-DF7F17F65B16}" type="datetimeFigureOut">
              <a:rPr lang="en-US" smtClean="0"/>
              <a:t>29/10/16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9AA698BD-1FD2-4048-BF36-DF7F17F65B16}" type="datetimeFigureOut">
              <a:rPr lang="en-US" smtClean="0"/>
              <a:t>29/10/16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9AA698BD-1FD2-4048-BF36-DF7F17F65B16}" type="datetimeFigureOut">
              <a:rPr lang="en-US" smtClean="0"/>
              <a:t>29/10/16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698BD-1FD2-4048-BF36-DF7F17F65B16}" type="datetimeFigureOut">
              <a:rPr lang="en-US" smtClean="0"/>
              <a:t>29/10/16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AA698BD-1FD2-4048-BF36-DF7F17F65B16}" type="datetimeFigureOut">
              <a:rPr lang="en-US" smtClean="0"/>
              <a:t>29/10/16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AA698BD-1FD2-4048-BF36-DF7F17F65B16}" type="datetimeFigureOut">
              <a:rPr lang="en-US" smtClean="0"/>
              <a:t>29/10/16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698BD-1FD2-4048-BF36-DF7F17F65B16}" type="datetimeFigureOut">
              <a:rPr lang="en-US" smtClean="0"/>
              <a:t>29/10/16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B6D29-0BD1-4E41-B1D8-E68B13AD6990}"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github.com/braz/pycon2015_talk/" TargetMode="External"/><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hyperlink" Target="https://github.com/mattnedrich/GradientDescentExample" TargetMode="External"/><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blog.kaggle.com/2015/07/16/scikit-learn-video-8-efficiently-searching-for-optimal-tuning-parameters/" TargetMode="External"/><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medium.com/@chris_bour/6-tricks-i-learned-from-the-otto-kaggle-challenge-a9299378cd61%23.3ziqa2hhz" TargetMode="External"/><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1" Type="http://schemas.openxmlformats.org/officeDocument/2006/relationships/hyperlink" Target="https://www.flickr.com/photos/arg0s/6705230505/" TargetMode="External"/><Relationship Id="rId12" Type="http://schemas.openxmlformats.org/officeDocument/2006/relationships/hyperlink" Target="https://github.com/mattnedrich/GradientDescentExample" TargetMode="External"/><Relationship Id="rId13" Type="http://schemas.openxmlformats.org/officeDocument/2006/relationships/hyperlink" Target="https://en.wikipedia.org/wiki/Iris_flower_data_set" TargetMode="External"/><Relationship Id="rId14" Type="http://schemas.openxmlformats.org/officeDocument/2006/relationships/hyperlink" Target="https://www.flickr.com/photos/enixii/17074838535/" TargetMode="External"/><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www.flickr.com/photos/31883499@N05/3015866093" TargetMode="External"/><Relationship Id="rId4" Type="http://schemas.openxmlformats.org/officeDocument/2006/relationships/image" Target="../media/image6.jpg"/><Relationship Id="rId5" Type="http://schemas.openxmlformats.org/officeDocument/2006/relationships/image" Target="../media/image5.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9.jpg"/><Relationship Id="rId9" Type="http://schemas.openxmlformats.org/officeDocument/2006/relationships/image" Target="../media/image20.jpg"/><Relationship Id="rId10" Type="http://schemas.openxmlformats.org/officeDocument/2006/relationships/image" Target="../media/image1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github.com/braz/pycon2015_tal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3"/>
          <p:cNvSpPr>
            <a:spLocks noGrp="1"/>
          </p:cNvSpPr>
          <p:nvPr>
            <p:ph type="title"/>
          </p:nvPr>
        </p:nvSpPr>
        <p:spPr>
          <a:xfrm>
            <a:off x="685800" y="2130425"/>
            <a:ext cx="7772400" cy="1470026"/>
          </a:xfrm>
          <a:prstGeom prst="rect">
            <a:avLst/>
          </a:prstGeom>
        </p:spPr>
        <p:txBody>
          <a:bodyPr/>
          <a:lstStyle>
            <a:lvl1pPr>
              <a:defRPr spc="-200"/>
            </a:lvl1pPr>
          </a:lstStyle>
          <a:p>
            <a:pPr lvl="0">
              <a:defRPr sz="1800" spc="0">
                <a:solidFill>
                  <a:srgbClr val="000000"/>
                </a:solidFill>
              </a:defRPr>
            </a:pPr>
            <a:r>
              <a:rPr lang="en-GB" sz="3600" spc="-200" dirty="0" smtClean="0">
                <a:solidFill>
                  <a:srgbClr val="FFFFFF"/>
                </a:solidFill>
              </a:rPr>
              <a:t>Introduction to Gradient Boosting</a:t>
            </a:r>
            <a:endParaRPr sz="3600" spc="-200" dirty="0">
              <a:solidFill>
                <a:srgbClr val="FFFFFF"/>
              </a:solidFill>
            </a:endParaRPr>
          </a:p>
        </p:txBody>
      </p:sp>
      <p:sp>
        <p:nvSpPr>
          <p:cNvPr id="24" name="Shape 24"/>
          <p:cNvSpPr>
            <a:spLocks noGrp="1"/>
          </p:cNvSpPr>
          <p:nvPr>
            <p:ph type="body" idx="1"/>
          </p:nvPr>
        </p:nvSpPr>
        <p:spPr>
          <a:xfrm>
            <a:off x="1194504" y="3886200"/>
            <a:ext cx="6925096" cy="2312268"/>
          </a:xfrm>
          <a:prstGeom prst="rect">
            <a:avLst/>
          </a:prstGeom>
        </p:spPr>
        <p:txBody>
          <a:bodyPr>
            <a:normAutofit/>
          </a:bodyPr>
          <a:lstStyle/>
          <a:p>
            <a:pPr lvl="0">
              <a:lnSpc>
                <a:spcPct val="90000"/>
              </a:lnSpc>
              <a:spcBef>
                <a:spcPts val="500"/>
              </a:spcBef>
              <a:defRPr sz="1800">
                <a:solidFill>
                  <a:srgbClr val="000000"/>
                </a:solidFill>
              </a:defRPr>
            </a:pPr>
            <a:r>
              <a:rPr sz="2800" dirty="0">
                <a:solidFill>
                  <a:srgbClr val="FFFFFF"/>
                </a:solidFill>
              </a:rPr>
              <a:t>Eoin Brazil, PhD, MSc</a:t>
            </a:r>
          </a:p>
          <a:p>
            <a:pPr lvl="0">
              <a:lnSpc>
                <a:spcPct val="90000"/>
              </a:lnSpc>
              <a:spcBef>
                <a:spcPts val="500"/>
              </a:spcBef>
              <a:defRPr sz="1800">
                <a:solidFill>
                  <a:srgbClr val="000000"/>
                </a:solidFill>
              </a:defRPr>
            </a:pPr>
            <a:r>
              <a:rPr sz="2800" dirty="0">
                <a:solidFill>
                  <a:srgbClr val="FFFFFF"/>
                </a:solidFill>
              </a:rPr>
              <a:t>Proactive Technical Services, MongoDB</a:t>
            </a:r>
          </a:p>
          <a:p>
            <a:pPr lvl="0">
              <a:lnSpc>
                <a:spcPct val="90000"/>
              </a:lnSpc>
              <a:defRPr sz="1800">
                <a:solidFill>
                  <a:srgbClr val="000000"/>
                </a:solidFill>
              </a:defRPr>
            </a:pPr>
            <a:endParaRPr sz="2800" dirty="0">
              <a:solidFill>
                <a:srgbClr val="FFFFFF"/>
              </a:solidFill>
            </a:endParaRPr>
          </a:p>
          <a:p>
            <a:pPr lvl="0">
              <a:lnSpc>
                <a:spcPct val="90000"/>
              </a:lnSpc>
              <a:spcBef>
                <a:spcPts val="500"/>
              </a:spcBef>
              <a:defRPr sz="1800">
                <a:solidFill>
                  <a:srgbClr val="000000"/>
                </a:solidFill>
              </a:defRPr>
            </a:pPr>
            <a:r>
              <a:rPr sz="2800" dirty="0">
                <a:solidFill>
                  <a:srgbClr val="FFFFFF"/>
                </a:solidFill>
              </a:rPr>
              <a:t>Github repo for this talk</a:t>
            </a:r>
            <a:r>
              <a:rPr sz="2800" dirty="0" smtClean="0">
                <a:solidFill>
                  <a:srgbClr val="FFFFFF"/>
                </a:solidFill>
              </a:rPr>
              <a:t>:</a:t>
            </a:r>
            <a:endParaRPr lang="en-GB" sz="2800" dirty="0" smtClean="0">
              <a:solidFill>
                <a:srgbClr val="FFFFFF"/>
              </a:solidFill>
            </a:endParaRPr>
          </a:p>
          <a:p>
            <a:pPr lvl="0">
              <a:lnSpc>
                <a:spcPct val="90000"/>
              </a:lnSpc>
              <a:spcBef>
                <a:spcPts val="500"/>
              </a:spcBef>
              <a:defRPr sz="1800">
                <a:solidFill>
                  <a:srgbClr val="000000"/>
                </a:solidFill>
              </a:defRPr>
            </a:pPr>
            <a:r>
              <a:rPr sz="2800" dirty="0" smtClean="0">
                <a:solidFill>
                  <a:srgbClr val="FFFFFF"/>
                </a:solidFill>
              </a:rPr>
              <a:t> </a:t>
            </a:r>
            <a:r>
              <a:rPr sz="2800" baseline="30000" dirty="0">
                <a:solidFill>
                  <a:srgbClr val="FFFFFF"/>
                </a:solidFill>
                <a:hlinkClick r:id="rId3"/>
              </a:rPr>
              <a:t>http://github.com/braz/</a:t>
            </a:r>
            <a:r>
              <a:rPr sz="2800" baseline="30000" dirty="0" smtClean="0">
                <a:solidFill>
                  <a:srgbClr val="FFFFFF"/>
                </a:solidFill>
                <a:hlinkClick r:id="rId3"/>
              </a:rPr>
              <a:t>pycon201</a:t>
            </a:r>
            <a:r>
              <a:rPr lang="en-GB" sz="2800" baseline="30000" dirty="0" smtClean="0">
                <a:solidFill>
                  <a:srgbClr val="FFFFFF"/>
                </a:solidFill>
                <a:hlinkClick r:id="rId3"/>
              </a:rPr>
              <a:t>6</a:t>
            </a:r>
            <a:r>
              <a:rPr sz="2800" baseline="30000" dirty="0" smtClean="0">
                <a:solidFill>
                  <a:srgbClr val="FFFFFF"/>
                </a:solidFill>
                <a:hlinkClick r:id="rId3"/>
              </a:rPr>
              <a:t>_talk</a:t>
            </a:r>
            <a:r>
              <a:rPr sz="2800" baseline="30000" dirty="0">
                <a:solidFill>
                  <a:srgbClr val="FFFFFF"/>
                </a:solidFill>
                <a:hlinkClick r:id="rId3"/>
              </a:rPr>
              <a:t>/</a:t>
            </a:r>
          </a:p>
        </p:txBody>
      </p:sp>
      <p:pic>
        <p:nvPicPr>
          <p:cNvPr id="25" name="image2.pdf"/>
          <p:cNvPicPr/>
          <p:nvPr/>
        </p:nvPicPr>
        <p:blipFill>
          <a:blip r:embed="rId4">
            <a:extLst/>
          </a:blip>
          <a:stretch>
            <a:fillRect/>
          </a:stretch>
        </p:blipFill>
        <p:spPr>
          <a:xfrm>
            <a:off x="3714750" y="715078"/>
            <a:ext cx="1714500" cy="650958"/>
          </a:xfrm>
          <a:prstGeom prst="rect">
            <a:avLst/>
          </a:prstGeom>
          <a:ln w="12700">
            <a:miter lim="400000"/>
          </a:ln>
        </p:spPr>
      </p:pic>
    </p:spTree>
    <p:extLst>
      <p:ext uri="{BB962C8B-B14F-4D97-AF65-F5344CB8AC3E}">
        <p14:creationId xmlns:p14="http://schemas.microsoft.com/office/powerpoint/2010/main" val="21493204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Decision Trees</a:t>
            </a:r>
            <a:endParaRPr lang="en-US" sz="7500" dirty="0"/>
          </a:p>
        </p:txBody>
      </p:sp>
      <p:pic>
        <p:nvPicPr>
          <p:cNvPr id="22" name="Picture 21" descr="DecisionTree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0" y="1107755"/>
            <a:ext cx="8799141" cy="5650992"/>
          </a:xfrm>
          <a:prstGeom prst="rect">
            <a:avLst/>
          </a:prstGeom>
        </p:spPr>
      </p:pic>
    </p:spTree>
    <p:extLst>
      <p:ext uri="{BB962C8B-B14F-4D97-AF65-F5344CB8AC3E}">
        <p14:creationId xmlns:p14="http://schemas.microsoft.com/office/powerpoint/2010/main" val="7606620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Refining / Improving</a:t>
            </a:r>
            <a:endParaRPr lang="en-US" sz="7500" dirty="0"/>
          </a:p>
        </p:txBody>
      </p:sp>
      <p:sp>
        <p:nvSpPr>
          <p:cNvPr id="11" name="Rectangle 10"/>
          <p:cNvSpPr/>
          <p:nvPr/>
        </p:nvSpPr>
        <p:spPr>
          <a:xfrm>
            <a:off x="567766" y="1730219"/>
            <a:ext cx="8187764" cy="3785652"/>
          </a:xfrm>
          <a:prstGeom prst="rect">
            <a:avLst/>
          </a:prstGeom>
        </p:spPr>
        <p:txBody>
          <a:bodyPr wrap="square">
            <a:spAutoFit/>
          </a:bodyPr>
          <a:lstStyle/>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Bagging</a:t>
            </a:r>
          </a:p>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Boosting</a:t>
            </a:r>
          </a:p>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Random Forests</a:t>
            </a:r>
            <a:endParaRPr lang="en-US" sz="8000" dirty="0"/>
          </a:p>
        </p:txBody>
      </p:sp>
    </p:spTree>
    <p:extLst>
      <p:ext uri="{BB962C8B-B14F-4D97-AF65-F5344CB8AC3E}">
        <p14:creationId xmlns:p14="http://schemas.microsoft.com/office/powerpoint/2010/main" val="32289620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Bagging</a:t>
            </a:r>
            <a:endParaRPr lang="en-US" sz="7500" dirty="0"/>
          </a:p>
        </p:txBody>
      </p:sp>
      <p:pic>
        <p:nvPicPr>
          <p:cNvPr id="2" name="Picture 1" descr="Bagging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86" y="580636"/>
            <a:ext cx="8190989" cy="5797690"/>
          </a:xfrm>
          <a:prstGeom prst="rect">
            <a:avLst/>
          </a:prstGeom>
        </p:spPr>
      </p:pic>
    </p:spTree>
    <p:extLst>
      <p:ext uri="{BB962C8B-B14F-4D97-AF65-F5344CB8AC3E}">
        <p14:creationId xmlns:p14="http://schemas.microsoft.com/office/powerpoint/2010/main" val="39346862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Boosting</a:t>
            </a:r>
            <a:endParaRPr lang="en-US" sz="7500" dirty="0"/>
          </a:p>
        </p:txBody>
      </p:sp>
      <p:pic>
        <p:nvPicPr>
          <p:cNvPr id="5" name="Picture 4" descr="Boosting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5" y="1137637"/>
            <a:ext cx="8053294" cy="5456124"/>
          </a:xfrm>
          <a:prstGeom prst="rect">
            <a:avLst/>
          </a:prstGeom>
        </p:spPr>
      </p:pic>
    </p:spTree>
    <p:extLst>
      <p:ext uri="{BB962C8B-B14F-4D97-AF65-F5344CB8AC3E}">
        <p14:creationId xmlns:p14="http://schemas.microsoft.com/office/powerpoint/2010/main" val="27341009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7" y="-108858"/>
            <a:ext cx="6134420"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Random Forests</a:t>
            </a:r>
            <a:endParaRPr lang="en-US" sz="7500" dirty="0"/>
          </a:p>
        </p:txBody>
      </p:sp>
      <p:pic>
        <p:nvPicPr>
          <p:cNvPr id="4" name="Picture 3" descr="RandomForest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0" y="1240119"/>
            <a:ext cx="8858548" cy="4900707"/>
          </a:xfrm>
          <a:prstGeom prst="rect">
            <a:avLst/>
          </a:prstGeom>
        </p:spPr>
      </p:pic>
    </p:spTree>
    <p:extLst>
      <p:ext uri="{BB962C8B-B14F-4D97-AF65-F5344CB8AC3E}">
        <p14:creationId xmlns:p14="http://schemas.microsoft.com/office/powerpoint/2010/main" val="38741288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502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lgn="ctr">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Gradient Boosting</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11173895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502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lgn="ctr">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Gradient Descent + Boosting</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28824464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Gradient Descent</a:t>
            </a:r>
            <a:endParaRPr lang="en-US" sz="7500" dirty="0"/>
          </a:p>
        </p:txBody>
      </p:sp>
      <p:pic>
        <p:nvPicPr>
          <p:cNvPr id="2" name="Picture 1" descr="gradient_descent_examp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18" y="1446306"/>
            <a:ext cx="8666541" cy="4560047"/>
          </a:xfrm>
          <a:prstGeom prst="rect">
            <a:avLst/>
          </a:prstGeom>
        </p:spPr>
      </p:pic>
      <p:sp>
        <p:nvSpPr>
          <p:cNvPr id="3" name="TextBox 2"/>
          <p:cNvSpPr txBox="1"/>
          <p:nvPr/>
        </p:nvSpPr>
        <p:spPr>
          <a:xfrm>
            <a:off x="687295" y="6006353"/>
            <a:ext cx="7764290" cy="523220"/>
          </a:xfrm>
          <a:prstGeom prst="rect">
            <a:avLst/>
          </a:prstGeom>
          <a:noFill/>
        </p:spPr>
        <p:txBody>
          <a:bodyPr wrap="none" rtlCol="0">
            <a:spAutoFit/>
          </a:bodyPr>
          <a:lstStyle/>
          <a:p>
            <a:r>
              <a:rPr lang="en-US" sz="2400" dirty="0" smtClean="0">
                <a:hlinkClick r:id="rId4"/>
              </a:rPr>
              <a:t>https://</a:t>
            </a:r>
            <a:r>
              <a:rPr lang="en-US" sz="2400" dirty="0" err="1" smtClean="0">
                <a:hlinkClick r:id="rId4"/>
              </a:rPr>
              <a:t>github.com</a:t>
            </a:r>
            <a:r>
              <a:rPr lang="en-US" sz="2400" dirty="0" smtClean="0">
                <a:hlinkClick r:id="rId4"/>
              </a:rPr>
              <a:t>/</a:t>
            </a:r>
            <a:r>
              <a:rPr lang="en-US" sz="2800" dirty="0" err="1" smtClean="0">
                <a:hlinkClick r:id="rId4"/>
              </a:rPr>
              <a:t>mattnedrich</a:t>
            </a:r>
            <a:r>
              <a:rPr lang="en-US" sz="2400" dirty="0" smtClean="0">
                <a:hlinkClick r:id="rId4"/>
              </a:rPr>
              <a:t>/</a:t>
            </a:r>
            <a:r>
              <a:rPr lang="en-US" sz="2400" dirty="0" err="1" smtClean="0">
                <a:hlinkClick r:id="rId4"/>
              </a:rPr>
              <a:t>GradientDescentExample</a:t>
            </a:r>
            <a:endParaRPr lang="en-US" sz="2400" dirty="0"/>
          </a:p>
        </p:txBody>
      </p:sp>
    </p:spTree>
    <p:extLst>
      <p:ext uri="{BB962C8B-B14F-4D97-AF65-F5344CB8AC3E}">
        <p14:creationId xmlns:p14="http://schemas.microsoft.com/office/powerpoint/2010/main" val="17307940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7225125"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Gradient Boosting</a:t>
            </a:r>
            <a:endParaRPr lang="en-US" sz="7500" dirty="0"/>
          </a:p>
        </p:txBody>
      </p:sp>
      <p:pic>
        <p:nvPicPr>
          <p:cNvPr id="5" name="Picture 4" descr="GradientBoostedTre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86" y="1060295"/>
            <a:ext cx="8318427" cy="5752882"/>
          </a:xfrm>
          <a:prstGeom prst="rect">
            <a:avLst/>
          </a:prstGeom>
        </p:spPr>
      </p:pic>
    </p:spTree>
    <p:extLst>
      <p:ext uri="{BB962C8B-B14F-4D97-AF65-F5344CB8AC3E}">
        <p14:creationId xmlns:p14="http://schemas.microsoft.com/office/powerpoint/2010/main" val="11450427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err="1" smtClean="0">
                <a:solidFill>
                  <a:srgbClr val="FFFFFF"/>
                </a:solidFill>
                <a:effectLst>
                  <a:outerShdw blurRad="50800" dist="38100" dir="2700000" rotWithShape="0">
                    <a:srgbClr val="000000">
                      <a:alpha val="40000"/>
                    </a:srgbClr>
                  </a:outerShdw>
                </a:effectLst>
              </a:rPr>
              <a:t>Tunables</a:t>
            </a:r>
            <a:endParaRPr lang="en-US" sz="7500" dirty="0"/>
          </a:p>
        </p:txBody>
      </p:sp>
      <p:sp>
        <p:nvSpPr>
          <p:cNvPr id="2" name="TextBox 1"/>
          <p:cNvSpPr txBox="1"/>
          <p:nvPr/>
        </p:nvSpPr>
        <p:spPr>
          <a:xfrm>
            <a:off x="896470" y="1319067"/>
            <a:ext cx="7366000" cy="4893647"/>
          </a:xfrm>
          <a:prstGeom prst="rect">
            <a:avLst/>
          </a:prstGeom>
          <a:noFill/>
        </p:spPr>
        <p:txBody>
          <a:bodyPr wrap="square" rtlCol="0">
            <a:spAutoFit/>
          </a:bodyPr>
          <a:lstStyle/>
          <a:p>
            <a:pPr marL="285750" indent="-285750">
              <a:buFont typeface="Arial"/>
              <a:buChar char="•"/>
            </a:pPr>
            <a:r>
              <a:rPr lang="en-US" sz="3200" b="1" dirty="0" smtClean="0"/>
              <a:t>Number of trees </a:t>
            </a:r>
            <a:r>
              <a:rPr lang="en-US" sz="3200" dirty="0" smtClean="0"/>
              <a:t>and </a:t>
            </a:r>
            <a:r>
              <a:rPr lang="en-US" sz="3200" b="1" dirty="0" smtClean="0"/>
              <a:t>the learning rate</a:t>
            </a:r>
          </a:p>
          <a:p>
            <a:endParaRPr lang="en-US" sz="1200" dirty="0" smtClean="0"/>
          </a:p>
          <a:p>
            <a:pPr marL="285750" indent="-285750">
              <a:buFont typeface="Arial"/>
              <a:buChar char="•"/>
            </a:pPr>
            <a:r>
              <a:rPr lang="en-US" sz="3200" i="1" dirty="0" smtClean="0"/>
              <a:t>Across all trees</a:t>
            </a:r>
          </a:p>
          <a:p>
            <a:pPr marL="742950" lvl="1" indent="-285750">
              <a:buFont typeface="Arial"/>
              <a:buChar char="•"/>
            </a:pPr>
            <a:r>
              <a:rPr lang="en-US" sz="3200" dirty="0" smtClean="0"/>
              <a:t>subsampling rows </a:t>
            </a:r>
          </a:p>
          <a:p>
            <a:pPr marL="742950" lvl="1" indent="-285750">
              <a:buFont typeface="Arial"/>
              <a:buChar char="•"/>
            </a:pPr>
            <a:r>
              <a:rPr lang="en-US" sz="3200" dirty="0" smtClean="0"/>
              <a:t>different loss function </a:t>
            </a:r>
          </a:p>
          <a:p>
            <a:endParaRPr lang="en-US" sz="1200" dirty="0" smtClean="0"/>
          </a:p>
          <a:p>
            <a:pPr marL="285750" indent="-285750">
              <a:buFont typeface="Arial"/>
              <a:buChar char="•"/>
            </a:pPr>
            <a:r>
              <a:rPr lang="en-US" sz="3200" i="1" dirty="0" smtClean="0"/>
              <a:t>Per tree</a:t>
            </a:r>
          </a:p>
          <a:p>
            <a:pPr marL="742950" lvl="1" indent="-285750">
              <a:buFont typeface="Arial"/>
              <a:buChar char="•"/>
            </a:pPr>
            <a:r>
              <a:rPr lang="en-US" sz="3200" dirty="0" smtClean="0"/>
              <a:t>maximum tree depth</a:t>
            </a:r>
          </a:p>
          <a:p>
            <a:pPr marL="742950" lvl="1" indent="-285750">
              <a:buFont typeface="Arial"/>
              <a:buChar char="•"/>
            </a:pPr>
            <a:r>
              <a:rPr lang="en-US" sz="3200" dirty="0" smtClean="0"/>
              <a:t>minimum samples to split a node </a:t>
            </a:r>
          </a:p>
          <a:p>
            <a:pPr marL="742950" lvl="1" indent="-285750">
              <a:buFont typeface="Arial"/>
              <a:buChar char="•"/>
            </a:pPr>
            <a:r>
              <a:rPr lang="en-US" sz="3200" dirty="0" smtClean="0"/>
              <a:t>minimum samples in a leaf node</a:t>
            </a:r>
          </a:p>
          <a:p>
            <a:pPr marL="742950" lvl="1" indent="-285750">
              <a:buFont typeface="Arial"/>
              <a:buChar char="•"/>
            </a:pPr>
            <a:r>
              <a:rPr lang="en-US" sz="3200" dirty="0" smtClean="0"/>
              <a:t>subsampling features</a:t>
            </a:r>
            <a:endParaRPr lang="en-US" sz="3200" dirty="0"/>
          </a:p>
        </p:txBody>
      </p:sp>
    </p:spTree>
    <p:extLst>
      <p:ext uri="{BB962C8B-B14F-4D97-AF65-F5344CB8AC3E}">
        <p14:creationId xmlns:p14="http://schemas.microsoft.com/office/powerpoint/2010/main" val="29910645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756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From Theory to Python Libraries</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29729240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ikit-learn-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575" y="1022871"/>
            <a:ext cx="3483996" cy="2159600"/>
          </a:xfrm>
          <a:prstGeom prst="rect">
            <a:avLst/>
          </a:prstGeom>
        </p:spPr>
      </p:pic>
      <p:pic>
        <p:nvPicPr>
          <p:cNvPr id="4" name="Picture 3" descr="h20ai-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1705" y="1157342"/>
            <a:ext cx="4050258" cy="2025129"/>
          </a:xfrm>
          <a:prstGeom prst="rect">
            <a:avLst/>
          </a:prstGeom>
        </p:spPr>
      </p:pic>
      <p:pic>
        <p:nvPicPr>
          <p:cNvPr id="5" name="Picture 4" descr="xgboost-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75" y="3576467"/>
            <a:ext cx="3713130" cy="1428827"/>
          </a:xfrm>
          <a:prstGeom prst="rect">
            <a:avLst/>
          </a:prstGeom>
        </p:spPr>
      </p:pic>
      <p:pic>
        <p:nvPicPr>
          <p:cNvPr id="6" name="Picture 5" descr="handcrafted_17074838535_0c394c5086_k.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5177" y="3182471"/>
            <a:ext cx="3167529" cy="1914747"/>
          </a:xfrm>
          <a:prstGeom prst="rect">
            <a:avLst/>
          </a:prstGeom>
        </p:spPr>
      </p:pic>
    </p:spTree>
    <p:extLst>
      <p:ext uri="{BB962C8B-B14F-4D97-AF65-F5344CB8AC3E}">
        <p14:creationId xmlns:p14="http://schemas.microsoft.com/office/powerpoint/2010/main" val="41851951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7225125"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latin typeface="+mj-lt"/>
              </a:rPr>
              <a:t>Which to choose ?</a:t>
            </a:r>
            <a:endParaRPr lang="en-US" sz="7500" dirty="0">
              <a:latin typeface="+mj-lt"/>
            </a:endParaRPr>
          </a:p>
        </p:txBody>
      </p:sp>
      <p:pic>
        <p:nvPicPr>
          <p:cNvPr id="2" name="Picture 1" descr="Performance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71" y="1137637"/>
            <a:ext cx="4932011" cy="5547217"/>
          </a:xfrm>
          <a:prstGeom prst="rect">
            <a:avLst/>
          </a:prstGeom>
        </p:spPr>
      </p:pic>
      <p:sp>
        <p:nvSpPr>
          <p:cNvPr id="3" name="Rectangle 2"/>
          <p:cNvSpPr/>
          <p:nvPr/>
        </p:nvSpPr>
        <p:spPr>
          <a:xfrm>
            <a:off x="5488110" y="2095961"/>
            <a:ext cx="3476596" cy="1077218"/>
          </a:xfrm>
          <a:prstGeom prst="rect">
            <a:avLst/>
          </a:prstGeom>
        </p:spPr>
        <p:txBody>
          <a:bodyPr wrap="square">
            <a:spAutoFit/>
          </a:bodyPr>
          <a:lstStyle/>
          <a:p>
            <a:r>
              <a:rPr lang="en-US" sz="3200" dirty="0" smtClean="0"/>
              <a:t>https://</a:t>
            </a:r>
            <a:r>
              <a:rPr lang="en-US" sz="3200" dirty="0" err="1" smtClean="0"/>
              <a:t>github.com</a:t>
            </a:r>
            <a:r>
              <a:rPr lang="en-US" sz="3200" dirty="0" smtClean="0"/>
              <a:t>/</a:t>
            </a:r>
            <a:r>
              <a:rPr lang="en-US" sz="3200" dirty="0" err="1" smtClean="0"/>
              <a:t>szilard</a:t>
            </a:r>
            <a:r>
              <a:rPr lang="en-US" sz="3200" dirty="0" smtClean="0"/>
              <a:t>/</a:t>
            </a:r>
            <a:r>
              <a:rPr lang="en-US" sz="3200" dirty="0" err="1" smtClean="0"/>
              <a:t>benchm</a:t>
            </a:r>
            <a:r>
              <a:rPr lang="en-US" sz="3200" dirty="0" smtClean="0"/>
              <a:t>-ml</a:t>
            </a:r>
            <a:endParaRPr lang="en-US" sz="3200" dirty="0"/>
          </a:p>
        </p:txBody>
      </p:sp>
      <p:sp>
        <p:nvSpPr>
          <p:cNvPr id="4" name="Rectangle 3"/>
          <p:cNvSpPr/>
          <p:nvPr/>
        </p:nvSpPr>
        <p:spPr>
          <a:xfrm>
            <a:off x="5888924" y="4803588"/>
            <a:ext cx="2672526" cy="646331"/>
          </a:xfrm>
          <a:prstGeom prst="rect">
            <a:avLst/>
          </a:prstGeom>
        </p:spPr>
        <p:txBody>
          <a:bodyPr wrap="none">
            <a:spAutoFit/>
          </a:bodyPr>
          <a:lstStyle/>
          <a:p>
            <a:r>
              <a:rPr lang="en-US" dirty="0" smtClean="0"/>
              <a:t>7.5 </a:t>
            </a:r>
            <a:r>
              <a:rPr lang="en-US" dirty="0" err="1" smtClean="0"/>
              <a:t>hrs</a:t>
            </a:r>
            <a:r>
              <a:rPr lang="en-US" dirty="0" smtClean="0"/>
              <a:t> / </a:t>
            </a:r>
            <a:r>
              <a:rPr lang="fi-FI" dirty="0" smtClean="0"/>
              <a:t>79.8 AUC H20</a:t>
            </a:r>
          </a:p>
          <a:p>
            <a:r>
              <a:rPr lang="en-US" dirty="0" smtClean="0"/>
              <a:t> 14 </a:t>
            </a:r>
            <a:r>
              <a:rPr lang="en-US" dirty="0" err="1" smtClean="0"/>
              <a:t>hrs</a:t>
            </a:r>
            <a:r>
              <a:rPr lang="en-US" dirty="0" smtClean="0"/>
              <a:t> / </a:t>
            </a:r>
            <a:r>
              <a:rPr lang="nb-NO" dirty="0" smtClean="0"/>
              <a:t>81.1 AUC </a:t>
            </a:r>
            <a:r>
              <a:rPr lang="nb-NO" dirty="0" err="1" smtClean="0"/>
              <a:t>xgboost</a:t>
            </a:r>
            <a:endParaRPr lang="en-US" dirty="0"/>
          </a:p>
        </p:txBody>
      </p:sp>
    </p:spTree>
    <p:extLst>
      <p:ext uri="{BB962C8B-B14F-4D97-AF65-F5344CB8AC3E}">
        <p14:creationId xmlns:p14="http://schemas.microsoft.com/office/powerpoint/2010/main" val="29586148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Caveat for </a:t>
            </a:r>
            <a:r>
              <a:rPr lang="en-GB" sz="7500" spc="-200" dirty="0" err="1" smtClean="0">
                <a:solidFill>
                  <a:srgbClr val="FFFFFF"/>
                </a:solidFill>
                <a:effectLst>
                  <a:outerShdw blurRad="50800" dist="38100" dir="2700000" rotWithShape="0">
                    <a:srgbClr val="000000">
                      <a:alpha val="40000"/>
                    </a:srgbClr>
                  </a:outerShdw>
                </a:effectLst>
              </a:rPr>
              <a:t>xgboost</a:t>
            </a:r>
            <a:endParaRPr lang="en-US" sz="7500" dirty="0"/>
          </a:p>
        </p:txBody>
      </p:sp>
      <p:sp>
        <p:nvSpPr>
          <p:cNvPr id="4" name="TextBox 3"/>
          <p:cNvSpPr txBox="1"/>
          <p:nvPr/>
        </p:nvSpPr>
        <p:spPr>
          <a:xfrm>
            <a:off x="896470" y="1848301"/>
            <a:ext cx="7747002" cy="3785652"/>
          </a:xfrm>
          <a:prstGeom prst="rect">
            <a:avLst/>
          </a:prstGeom>
          <a:noFill/>
        </p:spPr>
        <p:txBody>
          <a:bodyPr wrap="square" rtlCol="0">
            <a:spAutoFit/>
          </a:bodyPr>
          <a:lstStyle/>
          <a:p>
            <a:r>
              <a:rPr lang="en-US" sz="4800" b="1" i="1" dirty="0" smtClean="0"/>
              <a:t>Models by representing all problems as a regression predictive modeling problem and only takes numerical values as input.</a:t>
            </a:r>
            <a:endParaRPr lang="en-US" sz="4800" i="1" dirty="0"/>
          </a:p>
        </p:txBody>
      </p:sp>
    </p:spTree>
    <p:extLst>
      <p:ext uri="{BB962C8B-B14F-4D97-AF65-F5344CB8AC3E}">
        <p14:creationId xmlns:p14="http://schemas.microsoft.com/office/powerpoint/2010/main" val="376466704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deEx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844" y="0"/>
            <a:ext cx="6168535" cy="6858000"/>
          </a:xfrm>
          <a:prstGeom prst="rect">
            <a:avLst/>
          </a:prstGeom>
        </p:spPr>
      </p:pic>
    </p:spTree>
    <p:extLst>
      <p:ext uri="{BB962C8B-B14F-4D97-AF65-F5344CB8AC3E}">
        <p14:creationId xmlns:p14="http://schemas.microsoft.com/office/powerpoint/2010/main" val="29189231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A better example</a:t>
            </a:r>
            <a:endParaRPr lang="en-US" sz="7500" dirty="0"/>
          </a:p>
        </p:txBody>
      </p:sp>
      <p:sp>
        <p:nvSpPr>
          <p:cNvPr id="2" name="TextBox 1"/>
          <p:cNvSpPr txBox="1"/>
          <p:nvPr/>
        </p:nvSpPr>
        <p:spPr>
          <a:xfrm>
            <a:off x="290285" y="1319067"/>
            <a:ext cx="8658473" cy="4893648"/>
          </a:xfrm>
          <a:prstGeom prst="rect">
            <a:avLst/>
          </a:prstGeom>
          <a:noFill/>
        </p:spPr>
        <p:txBody>
          <a:bodyPr wrap="square" rtlCol="0">
            <a:spAutoFit/>
          </a:bodyPr>
          <a:lstStyle/>
          <a:p>
            <a:r>
              <a:rPr lang="en-US" sz="2600" b="1" dirty="0" smtClean="0">
                <a:solidFill>
                  <a:srgbClr val="008000"/>
                </a:solidFill>
                <a:latin typeface=""/>
              </a:rPr>
              <a:t>import </a:t>
            </a:r>
            <a:r>
              <a:rPr lang="en-US" sz="2600" b="1" dirty="0" err="1" smtClean="0">
                <a:solidFill>
                  <a:srgbClr val="0000FF"/>
                </a:solidFill>
                <a:latin typeface=""/>
              </a:rPr>
              <a:t>numpy</a:t>
            </a:r>
            <a:r>
              <a:rPr lang="en-US" sz="2600" b="1" dirty="0" smtClean="0">
                <a:solidFill>
                  <a:srgbClr val="0000FF"/>
                </a:solidFill>
                <a:latin typeface=""/>
              </a:rPr>
              <a:t> </a:t>
            </a:r>
            <a:r>
              <a:rPr lang="en-US" sz="2600" b="1" dirty="0" smtClean="0">
                <a:solidFill>
                  <a:srgbClr val="008000"/>
                </a:solidFill>
                <a:latin typeface=""/>
              </a:rPr>
              <a:t>as </a:t>
            </a:r>
            <a:r>
              <a:rPr lang="en-US" sz="2600" b="1" dirty="0" err="1" smtClean="0">
                <a:solidFill>
                  <a:srgbClr val="0000FF"/>
                </a:solidFill>
                <a:latin typeface=""/>
              </a:rPr>
              <a:t>np</a:t>
            </a:r>
            <a:endParaRPr lang="en-US" sz="2600" b="1" dirty="0" smtClean="0">
              <a:solidFill>
                <a:srgbClr val="0000FF"/>
              </a:solidFill>
              <a:latin typeface=""/>
            </a:endParaRPr>
          </a:p>
          <a:p>
            <a:r>
              <a:rPr lang="en-US" sz="2600" b="1" dirty="0" smtClean="0">
                <a:solidFill>
                  <a:srgbClr val="008000"/>
                </a:solidFill>
                <a:latin typeface=""/>
              </a:rPr>
              <a:t>import </a:t>
            </a:r>
            <a:r>
              <a:rPr lang="en-US" sz="2600" b="1" dirty="0" err="1" smtClean="0">
                <a:solidFill>
                  <a:srgbClr val="0000FF"/>
                </a:solidFill>
                <a:latin typeface=""/>
              </a:rPr>
              <a:t>urllib.request</a:t>
            </a:r>
            <a:endParaRPr lang="en-US" sz="2600" b="1" dirty="0" smtClean="0">
              <a:solidFill>
                <a:srgbClr val="0000FF"/>
              </a:solidFill>
              <a:latin typeface=""/>
            </a:endParaRPr>
          </a:p>
          <a:p>
            <a:r>
              <a:rPr lang="en-US" sz="2600" b="1" dirty="0" smtClean="0">
                <a:solidFill>
                  <a:srgbClr val="008000"/>
                </a:solidFill>
                <a:latin typeface=""/>
              </a:rPr>
              <a:t>import </a:t>
            </a:r>
            <a:r>
              <a:rPr lang="en-US" sz="2600" b="1" dirty="0" err="1" smtClean="0">
                <a:solidFill>
                  <a:srgbClr val="0000FF"/>
                </a:solidFill>
                <a:latin typeface=""/>
              </a:rPr>
              <a:t>xgboost</a:t>
            </a:r>
            <a:endParaRPr lang="en-US" sz="2600" b="1" dirty="0" smtClean="0">
              <a:solidFill>
                <a:srgbClr val="0000FF"/>
              </a:solidFill>
              <a:latin typeface=""/>
            </a:endParaRPr>
          </a:p>
          <a:p>
            <a:r>
              <a:rPr lang="en-US" sz="2600" b="1" dirty="0" smtClean="0">
                <a:solidFill>
                  <a:srgbClr val="008000"/>
                </a:solidFill>
                <a:latin typeface=""/>
              </a:rPr>
              <a:t>from </a:t>
            </a:r>
            <a:r>
              <a:rPr lang="en-US" sz="2600" b="1" dirty="0" err="1" smtClean="0">
                <a:solidFill>
                  <a:srgbClr val="0000FF"/>
                </a:solidFill>
                <a:latin typeface=""/>
              </a:rPr>
              <a:t>sklearn</a:t>
            </a:r>
            <a:r>
              <a:rPr lang="en-US" sz="2600" b="1" dirty="0" smtClean="0">
                <a:solidFill>
                  <a:srgbClr val="0000FF"/>
                </a:solidFill>
                <a:latin typeface=""/>
              </a:rPr>
              <a:t> </a:t>
            </a:r>
            <a:r>
              <a:rPr lang="en-US" sz="2600" b="1" dirty="0" smtClean="0">
                <a:solidFill>
                  <a:srgbClr val="008000"/>
                </a:solidFill>
                <a:latin typeface=""/>
              </a:rPr>
              <a:t>import </a:t>
            </a:r>
            <a:r>
              <a:rPr lang="en-US" sz="2600" b="1" dirty="0" err="1" smtClean="0">
                <a:solidFill>
                  <a:srgbClr val="008000"/>
                </a:solidFill>
                <a:latin typeface=""/>
              </a:rPr>
              <a:t>cross_validation</a:t>
            </a:r>
            <a:endParaRPr lang="en-US" sz="2600" b="1" dirty="0" smtClean="0">
              <a:solidFill>
                <a:srgbClr val="008000"/>
              </a:solidFill>
              <a:latin typeface=""/>
            </a:endParaRPr>
          </a:p>
          <a:p>
            <a:r>
              <a:rPr lang="en-US" sz="2600" b="1" dirty="0" smtClean="0">
                <a:solidFill>
                  <a:srgbClr val="008000"/>
                </a:solidFill>
                <a:latin typeface=""/>
              </a:rPr>
              <a:t>from </a:t>
            </a:r>
            <a:r>
              <a:rPr lang="en-US" sz="2600" b="1" dirty="0" err="1" smtClean="0">
                <a:solidFill>
                  <a:srgbClr val="0000FF"/>
                </a:solidFill>
                <a:latin typeface=""/>
              </a:rPr>
              <a:t>sklearn.metrics</a:t>
            </a:r>
            <a:r>
              <a:rPr lang="en-US" sz="2600" b="1" dirty="0" smtClean="0">
                <a:solidFill>
                  <a:srgbClr val="0000FF"/>
                </a:solidFill>
                <a:latin typeface=""/>
              </a:rPr>
              <a:t> </a:t>
            </a:r>
            <a:r>
              <a:rPr lang="en-US" sz="2600" b="1" dirty="0" smtClean="0">
                <a:solidFill>
                  <a:srgbClr val="008000"/>
                </a:solidFill>
                <a:latin typeface=""/>
              </a:rPr>
              <a:t>import </a:t>
            </a:r>
            <a:r>
              <a:rPr lang="en-US" sz="2600" b="1" dirty="0" err="1" smtClean="0">
                <a:solidFill>
                  <a:srgbClr val="008000"/>
                </a:solidFill>
                <a:latin typeface=""/>
              </a:rPr>
              <a:t>accuracy_score</a:t>
            </a:r>
            <a:endParaRPr lang="en-US" sz="2600" b="1" dirty="0" smtClean="0">
              <a:solidFill>
                <a:srgbClr val="008000"/>
              </a:solidFill>
              <a:latin typeface=""/>
            </a:endParaRPr>
          </a:p>
          <a:p>
            <a:endParaRPr lang="en-US" sz="2600" dirty="0" smtClean="0">
              <a:latin typeface=""/>
            </a:endParaRPr>
          </a:p>
          <a:p>
            <a:r>
              <a:rPr lang="en-US" sz="2600" i="1" dirty="0" smtClean="0">
                <a:solidFill>
                  <a:srgbClr val="408080"/>
                </a:solidFill>
                <a:latin typeface=""/>
              </a:rPr>
              <a:t># URL for the Pima Indians Diabetes dataset</a:t>
            </a:r>
            <a:r>
              <a:rPr lang="en-US" sz="2600" dirty="0" smtClean="0">
                <a:latin typeface=""/>
              </a:rPr>
              <a:t> </a:t>
            </a:r>
            <a:r>
              <a:rPr lang="en-US" sz="2600" dirty="0" smtClean="0">
                <a:solidFill>
                  <a:srgbClr val="666666"/>
                </a:solidFill>
                <a:latin typeface=""/>
              </a:rPr>
              <a:t>= </a:t>
            </a:r>
            <a:r>
              <a:rPr lang="en-US" sz="2600" dirty="0" smtClean="0">
                <a:solidFill>
                  <a:srgbClr val="BA2121"/>
                </a:solidFill>
                <a:latin typeface=""/>
              </a:rPr>
              <a:t>"http://</a:t>
            </a:r>
            <a:r>
              <a:rPr lang="en-US" sz="2600" dirty="0" err="1" smtClean="0">
                <a:solidFill>
                  <a:srgbClr val="BA2121"/>
                </a:solidFill>
                <a:latin typeface=""/>
              </a:rPr>
              <a:t>archive.ics.uci.edu</a:t>
            </a:r>
            <a:r>
              <a:rPr lang="en-US" sz="2600" dirty="0" smtClean="0">
                <a:solidFill>
                  <a:srgbClr val="BA2121"/>
                </a:solidFill>
                <a:latin typeface=""/>
              </a:rPr>
              <a:t>/ml/machine-learning-databases/pima-</a:t>
            </a:r>
            <a:r>
              <a:rPr lang="en-US" sz="2600" dirty="0" err="1" smtClean="0">
                <a:solidFill>
                  <a:srgbClr val="BA2121"/>
                </a:solidFill>
                <a:latin typeface=""/>
              </a:rPr>
              <a:t>indians</a:t>
            </a:r>
            <a:r>
              <a:rPr lang="en-US" sz="2600" dirty="0" smtClean="0">
                <a:solidFill>
                  <a:srgbClr val="BA2121"/>
                </a:solidFill>
                <a:latin typeface=""/>
              </a:rPr>
              <a:t>-diabetes/pima-</a:t>
            </a:r>
            <a:r>
              <a:rPr lang="en-US" sz="2600" dirty="0" err="1" smtClean="0">
                <a:solidFill>
                  <a:srgbClr val="BA2121"/>
                </a:solidFill>
                <a:latin typeface=""/>
              </a:rPr>
              <a:t>indians</a:t>
            </a:r>
            <a:r>
              <a:rPr lang="en-US" sz="2600" dirty="0" smtClean="0">
                <a:solidFill>
                  <a:srgbClr val="BA2121"/>
                </a:solidFill>
                <a:latin typeface=""/>
              </a:rPr>
              <a:t>-</a:t>
            </a:r>
            <a:r>
              <a:rPr lang="en-US" sz="2600" dirty="0" err="1" smtClean="0">
                <a:solidFill>
                  <a:srgbClr val="BA2121"/>
                </a:solidFill>
                <a:latin typeface=""/>
              </a:rPr>
              <a:t>diabetes.data</a:t>
            </a:r>
            <a:r>
              <a:rPr lang="en-US" sz="2600" dirty="0" smtClean="0">
                <a:solidFill>
                  <a:srgbClr val="BA2121"/>
                </a:solidFill>
                <a:latin typeface=""/>
              </a:rPr>
              <a:t>"</a:t>
            </a:r>
          </a:p>
          <a:p>
            <a:endParaRPr lang="en-US" sz="2600" dirty="0" smtClean="0">
              <a:latin typeface=""/>
            </a:endParaRPr>
          </a:p>
          <a:p>
            <a:r>
              <a:rPr lang="en-US" sz="2600" i="1" dirty="0" smtClean="0">
                <a:solidFill>
                  <a:srgbClr val="408080"/>
                </a:solidFill>
                <a:latin typeface=""/>
              </a:rPr>
              <a:t># download the file</a:t>
            </a:r>
          </a:p>
          <a:p>
            <a:r>
              <a:rPr lang="en-US" sz="2600" dirty="0" err="1" smtClean="0">
                <a:latin typeface=""/>
              </a:rPr>
              <a:t>raw_data</a:t>
            </a:r>
            <a:r>
              <a:rPr lang="en-US" sz="2600" dirty="0" smtClean="0">
                <a:latin typeface=""/>
              </a:rPr>
              <a:t> </a:t>
            </a:r>
            <a:r>
              <a:rPr lang="en-US" sz="2600" dirty="0" smtClean="0">
                <a:solidFill>
                  <a:srgbClr val="666666"/>
                </a:solidFill>
                <a:latin typeface=""/>
              </a:rPr>
              <a:t>= </a:t>
            </a:r>
            <a:r>
              <a:rPr lang="en-US" sz="2600" dirty="0" err="1" smtClean="0">
                <a:solidFill>
                  <a:srgbClr val="666666"/>
                </a:solidFill>
                <a:latin typeface=""/>
              </a:rPr>
              <a:t>urllib.request.urlopen</a:t>
            </a:r>
            <a:r>
              <a:rPr lang="en-US" sz="2600" dirty="0" smtClean="0">
                <a:solidFill>
                  <a:srgbClr val="666666"/>
                </a:solidFill>
                <a:latin typeface=""/>
              </a:rPr>
              <a:t>(</a:t>
            </a:r>
            <a:r>
              <a:rPr lang="en-US" sz="2600" dirty="0" err="1" smtClean="0">
                <a:solidFill>
                  <a:srgbClr val="666666"/>
                </a:solidFill>
                <a:latin typeface=""/>
              </a:rPr>
              <a:t>url</a:t>
            </a:r>
            <a:r>
              <a:rPr lang="en-US" sz="2600" dirty="0" smtClean="0">
                <a:solidFill>
                  <a:srgbClr val="666666"/>
                </a:solidFill>
                <a:latin typeface=""/>
              </a:rPr>
              <a:t>)</a:t>
            </a:r>
          </a:p>
        </p:txBody>
      </p:sp>
    </p:spTree>
    <p:extLst>
      <p:ext uri="{BB962C8B-B14F-4D97-AF65-F5344CB8AC3E}">
        <p14:creationId xmlns:p14="http://schemas.microsoft.com/office/powerpoint/2010/main" val="383856193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A better example</a:t>
            </a:r>
            <a:endParaRPr lang="en-US" sz="7500" dirty="0"/>
          </a:p>
        </p:txBody>
      </p:sp>
      <p:sp>
        <p:nvSpPr>
          <p:cNvPr id="2" name="TextBox 1"/>
          <p:cNvSpPr txBox="1"/>
          <p:nvPr/>
        </p:nvSpPr>
        <p:spPr>
          <a:xfrm>
            <a:off x="290285" y="1319067"/>
            <a:ext cx="8658473" cy="5293757"/>
          </a:xfrm>
          <a:prstGeom prst="rect">
            <a:avLst/>
          </a:prstGeom>
          <a:noFill/>
        </p:spPr>
        <p:txBody>
          <a:bodyPr wrap="square" rtlCol="0">
            <a:spAutoFit/>
          </a:bodyPr>
          <a:lstStyle/>
          <a:p>
            <a:r>
              <a:rPr lang="en-US" sz="2600" i="1" dirty="0" smtClean="0">
                <a:solidFill>
                  <a:srgbClr val="408080"/>
                </a:solidFill>
                <a:latin typeface=""/>
              </a:rPr>
              <a:t># load the CSV file as a </a:t>
            </a:r>
            <a:r>
              <a:rPr lang="en-US" sz="2600" i="1" dirty="0" err="1" smtClean="0">
                <a:solidFill>
                  <a:srgbClr val="408080"/>
                </a:solidFill>
                <a:latin typeface=""/>
              </a:rPr>
              <a:t>numpy</a:t>
            </a:r>
            <a:r>
              <a:rPr lang="en-US" sz="2600" i="1" dirty="0" smtClean="0">
                <a:solidFill>
                  <a:srgbClr val="408080"/>
                </a:solidFill>
                <a:latin typeface=""/>
              </a:rPr>
              <a:t> matrix</a:t>
            </a:r>
          </a:p>
          <a:p>
            <a:r>
              <a:rPr lang="en-US" sz="2600" dirty="0" smtClean="0">
                <a:latin typeface=""/>
              </a:rPr>
              <a:t>dataset </a:t>
            </a:r>
            <a:r>
              <a:rPr lang="en-US" sz="2600" dirty="0" smtClean="0">
                <a:solidFill>
                  <a:srgbClr val="666666"/>
                </a:solidFill>
                <a:latin typeface=""/>
              </a:rPr>
              <a:t>= </a:t>
            </a:r>
            <a:r>
              <a:rPr lang="en-US" sz="2600" dirty="0" err="1" smtClean="0">
                <a:solidFill>
                  <a:srgbClr val="666666"/>
                </a:solidFill>
                <a:latin typeface=""/>
              </a:rPr>
              <a:t>np.loadtxt</a:t>
            </a:r>
            <a:r>
              <a:rPr lang="en-US" sz="2600" dirty="0" smtClean="0">
                <a:solidFill>
                  <a:srgbClr val="666666"/>
                </a:solidFill>
                <a:latin typeface=""/>
              </a:rPr>
              <a:t>(</a:t>
            </a:r>
            <a:r>
              <a:rPr lang="en-US" sz="2600" dirty="0" err="1" smtClean="0">
                <a:solidFill>
                  <a:srgbClr val="666666"/>
                </a:solidFill>
                <a:latin typeface=""/>
              </a:rPr>
              <a:t>raw_data</a:t>
            </a:r>
            <a:r>
              <a:rPr lang="en-US" sz="2600" dirty="0" smtClean="0">
                <a:solidFill>
                  <a:srgbClr val="666666"/>
                </a:solidFill>
                <a:latin typeface=""/>
              </a:rPr>
              <a:t>, delimiter=</a:t>
            </a:r>
            <a:r>
              <a:rPr lang="en-US" sz="2600" dirty="0" smtClean="0">
                <a:solidFill>
                  <a:srgbClr val="BA2121"/>
                </a:solidFill>
                <a:latin typeface=""/>
              </a:rPr>
              <a:t>",")</a:t>
            </a:r>
          </a:p>
          <a:p>
            <a:r>
              <a:rPr lang="en-US" sz="2600" b="1" dirty="0" smtClean="0">
                <a:solidFill>
                  <a:srgbClr val="008000"/>
                </a:solidFill>
                <a:latin typeface=""/>
              </a:rPr>
              <a:t>print(</a:t>
            </a:r>
            <a:r>
              <a:rPr lang="en-US" sz="2600" b="1" dirty="0" err="1" smtClean="0">
                <a:solidFill>
                  <a:srgbClr val="008000"/>
                </a:solidFill>
                <a:latin typeface=""/>
              </a:rPr>
              <a:t>dataset.shape</a:t>
            </a:r>
            <a:r>
              <a:rPr lang="en-US" sz="2600" b="1" dirty="0" smtClean="0">
                <a:solidFill>
                  <a:srgbClr val="008000"/>
                </a:solidFill>
                <a:latin typeface=""/>
              </a:rPr>
              <a:t>)</a:t>
            </a:r>
          </a:p>
          <a:p>
            <a:endParaRPr lang="en-US" sz="2600" dirty="0" smtClean="0">
              <a:latin typeface=""/>
            </a:endParaRPr>
          </a:p>
          <a:p>
            <a:r>
              <a:rPr lang="es-ES_tradnl" sz="2600" dirty="0" smtClean="0">
                <a:latin typeface=""/>
              </a:rPr>
              <a:t>X </a:t>
            </a:r>
            <a:r>
              <a:rPr lang="es-ES_tradnl" sz="2600" dirty="0" smtClean="0">
                <a:solidFill>
                  <a:srgbClr val="666666"/>
                </a:solidFill>
                <a:latin typeface=""/>
              </a:rPr>
              <a:t>= </a:t>
            </a:r>
            <a:r>
              <a:rPr lang="es-ES_tradnl" sz="2600" dirty="0" err="1" smtClean="0">
                <a:solidFill>
                  <a:srgbClr val="666666"/>
                </a:solidFill>
                <a:latin typeface=""/>
              </a:rPr>
              <a:t>dataset</a:t>
            </a:r>
            <a:r>
              <a:rPr lang="es-ES_tradnl" sz="2600" dirty="0" smtClean="0">
                <a:solidFill>
                  <a:srgbClr val="666666"/>
                </a:solidFill>
                <a:latin typeface=""/>
              </a:rPr>
              <a:t>[:,0:8]</a:t>
            </a:r>
          </a:p>
          <a:p>
            <a:r>
              <a:rPr lang="es-ES_tradnl" sz="2600" dirty="0" smtClean="0">
                <a:latin typeface=""/>
              </a:rPr>
              <a:t>Y </a:t>
            </a:r>
            <a:r>
              <a:rPr lang="es-ES_tradnl" sz="2600" dirty="0" smtClean="0">
                <a:solidFill>
                  <a:srgbClr val="666666"/>
                </a:solidFill>
                <a:latin typeface=""/>
              </a:rPr>
              <a:t>= </a:t>
            </a:r>
            <a:r>
              <a:rPr lang="es-ES_tradnl" sz="2600" dirty="0" err="1" smtClean="0">
                <a:solidFill>
                  <a:srgbClr val="666666"/>
                </a:solidFill>
                <a:latin typeface=""/>
              </a:rPr>
              <a:t>dataset</a:t>
            </a:r>
            <a:r>
              <a:rPr lang="es-ES_tradnl" sz="2600" dirty="0" smtClean="0">
                <a:solidFill>
                  <a:srgbClr val="666666"/>
                </a:solidFill>
                <a:latin typeface=""/>
              </a:rPr>
              <a:t>[:,8]</a:t>
            </a:r>
          </a:p>
          <a:p>
            <a:endParaRPr lang="es-ES_tradnl" sz="2600" dirty="0" smtClean="0">
              <a:latin typeface=""/>
            </a:endParaRPr>
          </a:p>
          <a:p>
            <a:r>
              <a:rPr lang="es-ES_tradnl" sz="2600" i="1" dirty="0" smtClean="0">
                <a:solidFill>
                  <a:srgbClr val="408080"/>
                </a:solidFill>
                <a:latin typeface=""/>
              </a:rPr>
              <a:t># </a:t>
            </a:r>
            <a:r>
              <a:rPr lang="es-ES_tradnl" sz="2600" i="1" dirty="0" err="1" smtClean="0">
                <a:solidFill>
                  <a:srgbClr val="408080"/>
                </a:solidFill>
                <a:latin typeface=""/>
              </a:rPr>
              <a:t>split</a:t>
            </a:r>
            <a:r>
              <a:rPr lang="es-ES_tradnl" sz="2600" i="1" dirty="0" smtClean="0">
                <a:solidFill>
                  <a:srgbClr val="408080"/>
                </a:solidFill>
                <a:latin typeface=""/>
              </a:rPr>
              <a:t> data </a:t>
            </a:r>
            <a:r>
              <a:rPr lang="es-ES_tradnl" sz="2600" i="1" dirty="0" err="1" smtClean="0">
                <a:solidFill>
                  <a:srgbClr val="408080"/>
                </a:solidFill>
                <a:latin typeface=""/>
              </a:rPr>
              <a:t>into</a:t>
            </a:r>
            <a:r>
              <a:rPr lang="es-ES_tradnl" sz="2600" i="1" dirty="0" smtClean="0">
                <a:solidFill>
                  <a:srgbClr val="408080"/>
                </a:solidFill>
                <a:latin typeface=""/>
              </a:rPr>
              <a:t> </a:t>
            </a:r>
            <a:r>
              <a:rPr lang="es-ES_tradnl" sz="2600" i="1" dirty="0" err="1" smtClean="0">
                <a:solidFill>
                  <a:srgbClr val="408080"/>
                </a:solidFill>
                <a:latin typeface=""/>
              </a:rPr>
              <a:t>train</a:t>
            </a:r>
            <a:r>
              <a:rPr lang="es-ES_tradnl" sz="2600" i="1" dirty="0" smtClean="0">
                <a:solidFill>
                  <a:srgbClr val="408080"/>
                </a:solidFill>
                <a:latin typeface=""/>
              </a:rPr>
              <a:t> and test sets</a:t>
            </a:r>
          </a:p>
          <a:p>
            <a:r>
              <a:rPr lang="en-US" sz="2600" dirty="0" smtClean="0">
                <a:latin typeface=""/>
              </a:rPr>
              <a:t>seed </a:t>
            </a:r>
            <a:r>
              <a:rPr lang="en-US" sz="2600" dirty="0" smtClean="0">
                <a:solidFill>
                  <a:srgbClr val="666666"/>
                </a:solidFill>
                <a:latin typeface=""/>
              </a:rPr>
              <a:t>= 7</a:t>
            </a:r>
          </a:p>
          <a:p>
            <a:r>
              <a:rPr lang="en-US" sz="2600" dirty="0" err="1" smtClean="0">
                <a:latin typeface=""/>
              </a:rPr>
              <a:t>test_size</a:t>
            </a:r>
            <a:r>
              <a:rPr lang="en-US" sz="2600" dirty="0" smtClean="0">
                <a:latin typeface=""/>
              </a:rPr>
              <a:t> </a:t>
            </a:r>
            <a:r>
              <a:rPr lang="en-US" sz="2600" dirty="0" smtClean="0">
                <a:solidFill>
                  <a:srgbClr val="666666"/>
                </a:solidFill>
                <a:latin typeface=""/>
              </a:rPr>
              <a:t>= 0.33</a:t>
            </a:r>
          </a:p>
          <a:p>
            <a:r>
              <a:rPr lang="en-US" sz="2600" dirty="0" err="1" smtClean="0">
                <a:latin typeface=""/>
              </a:rPr>
              <a:t>X_train</a:t>
            </a:r>
            <a:r>
              <a:rPr lang="en-US" sz="2600" dirty="0" smtClean="0">
                <a:latin typeface=""/>
              </a:rPr>
              <a:t>, </a:t>
            </a:r>
            <a:r>
              <a:rPr lang="en-US" sz="2600" dirty="0" err="1" smtClean="0">
                <a:latin typeface=""/>
              </a:rPr>
              <a:t>X_test</a:t>
            </a:r>
            <a:r>
              <a:rPr lang="en-US" sz="2600" dirty="0" smtClean="0">
                <a:latin typeface=""/>
              </a:rPr>
              <a:t>, </a:t>
            </a:r>
            <a:r>
              <a:rPr lang="en-US" sz="2600" dirty="0" err="1" smtClean="0">
                <a:latin typeface=""/>
              </a:rPr>
              <a:t>y_train</a:t>
            </a:r>
            <a:r>
              <a:rPr lang="en-US" sz="2600" dirty="0" smtClean="0">
                <a:latin typeface=""/>
              </a:rPr>
              <a:t>, </a:t>
            </a:r>
            <a:r>
              <a:rPr lang="en-US" sz="2600" dirty="0" err="1" smtClean="0">
                <a:latin typeface=""/>
              </a:rPr>
              <a:t>y_test</a:t>
            </a:r>
            <a:r>
              <a:rPr lang="en-US" sz="2600" dirty="0" smtClean="0">
                <a:latin typeface=""/>
              </a:rPr>
              <a:t> </a:t>
            </a:r>
            <a:r>
              <a:rPr lang="en-US" sz="2600" dirty="0" smtClean="0">
                <a:solidFill>
                  <a:srgbClr val="666666"/>
                </a:solidFill>
                <a:latin typeface=""/>
              </a:rPr>
              <a:t>= </a:t>
            </a:r>
            <a:r>
              <a:rPr lang="en-US" sz="2600" dirty="0" err="1" smtClean="0">
                <a:latin typeface=""/>
              </a:rPr>
              <a:t>cross_validation.train_test_split</a:t>
            </a:r>
            <a:r>
              <a:rPr lang="en-US" sz="2600" dirty="0" smtClean="0">
                <a:solidFill>
                  <a:srgbClr val="666666"/>
                </a:solidFill>
                <a:latin typeface=""/>
              </a:rPr>
              <a:t>(X, Y, </a:t>
            </a:r>
            <a:r>
              <a:rPr lang="en-US" sz="2600" dirty="0" err="1" smtClean="0">
                <a:solidFill>
                  <a:srgbClr val="666666"/>
                </a:solidFill>
                <a:latin typeface=""/>
              </a:rPr>
              <a:t>test_size</a:t>
            </a:r>
            <a:r>
              <a:rPr lang="en-US" sz="2600" dirty="0" smtClean="0">
                <a:solidFill>
                  <a:srgbClr val="666666"/>
                </a:solidFill>
                <a:latin typeface=""/>
              </a:rPr>
              <a:t>=</a:t>
            </a:r>
            <a:r>
              <a:rPr lang="en-US" sz="2600" dirty="0" err="1" smtClean="0">
                <a:solidFill>
                  <a:srgbClr val="666666"/>
                </a:solidFill>
                <a:latin typeface=""/>
              </a:rPr>
              <a:t>test_size</a:t>
            </a:r>
            <a:r>
              <a:rPr lang="en-US" sz="2600" dirty="0" smtClean="0">
                <a:solidFill>
                  <a:srgbClr val="666666"/>
                </a:solidFill>
                <a:latin typeface=""/>
              </a:rPr>
              <a:t>, </a:t>
            </a:r>
            <a:r>
              <a:rPr lang="en-US" sz="2600" dirty="0" err="1" smtClean="0">
                <a:solidFill>
                  <a:srgbClr val="666666"/>
                </a:solidFill>
                <a:latin typeface=""/>
              </a:rPr>
              <a:t>random_state</a:t>
            </a:r>
            <a:r>
              <a:rPr lang="en-US" sz="2600" dirty="0" smtClean="0">
                <a:solidFill>
                  <a:srgbClr val="666666"/>
                </a:solidFill>
                <a:latin typeface=""/>
              </a:rPr>
              <a:t>=seed)</a:t>
            </a:r>
            <a:endParaRPr lang="en-US" sz="2600" b="1" dirty="0" smtClean="0">
              <a:solidFill>
                <a:srgbClr val="666666"/>
              </a:solidFill>
              <a:latin typeface=""/>
            </a:endParaRPr>
          </a:p>
        </p:txBody>
      </p:sp>
    </p:spTree>
    <p:extLst>
      <p:ext uri="{BB962C8B-B14F-4D97-AF65-F5344CB8AC3E}">
        <p14:creationId xmlns:p14="http://schemas.microsoft.com/office/powerpoint/2010/main" val="42375016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A better example</a:t>
            </a:r>
            <a:endParaRPr lang="en-US" sz="7500" dirty="0"/>
          </a:p>
        </p:txBody>
      </p:sp>
      <p:sp>
        <p:nvSpPr>
          <p:cNvPr id="2" name="TextBox 1"/>
          <p:cNvSpPr txBox="1"/>
          <p:nvPr/>
        </p:nvSpPr>
        <p:spPr>
          <a:xfrm>
            <a:off x="290285" y="1319067"/>
            <a:ext cx="8658473" cy="4093428"/>
          </a:xfrm>
          <a:prstGeom prst="rect">
            <a:avLst/>
          </a:prstGeom>
          <a:noFill/>
        </p:spPr>
        <p:txBody>
          <a:bodyPr wrap="square" rtlCol="0">
            <a:spAutoFit/>
          </a:bodyPr>
          <a:lstStyle/>
          <a:p>
            <a:r>
              <a:rPr lang="en-US" sz="2600" dirty="0" smtClean="0">
                <a:latin typeface=""/>
              </a:rPr>
              <a:t>model </a:t>
            </a:r>
            <a:r>
              <a:rPr lang="en-US" sz="2600" dirty="0" smtClean="0">
                <a:solidFill>
                  <a:srgbClr val="666666"/>
                </a:solidFill>
                <a:latin typeface=""/>
              </a:rPr>
              <a:t>= </a:t>
            </a:r>
            <a:r>
              <a:rPr lang="en-US" sz="2600" dirty="0" err="1" smtClean="0">
                <a:solidFill>
                  <a:srgbClr val="666666"/>
                </a:solidFill>
                <a:latin typeface=""/>
              </a:rPr>
              <a:t>xgboost.XGBClassifier</a:t>
            </a:r>
            <a:r>
              <a:rPr lang="en-US" sz="2600" dirty="0" smtClean="0">
                <a:solidFill>
                  <a:srgbClr val="666666"/>
                </a:solidFill>
                <a:latin typeface=""/>
              </a:rPr>
              <a:t>()</a:t>
            </a:r>
          </a:p>
          <a:p>
            <a:r>
              <a:rPr lang="en-US" sz="2600" dirty="0" err="1" smtClean="0">
                <a:latin typeface=""/>
              </a:rPr>
              <a:t>model.fit</a:t>
            </a:r>
            <a:r>
              <a:rPr lang="en-US" sz="2600" dirty="0" smtClean="0">
                <a:latin typeface=""/>
              </a:rPr>
              <a:t>(</a:t>
            </a:r>
            <a:r>
              <a:rPr lang="en-US" sz="2600" dirty="0" err="1" smtClean="0">
                <a:latin typeface=""/>
              </a:rPr>
              <a:t>X_train</a:t>
            </a:r>
            <a:r>
              <a:rPr lang="en-US" sz="2600" dirty="0" smtClean="0">
                <a:latin typeface=""/>
              </a:rPr>
              <a:t>, </a:t>
            </a:r>
            <a:r>
              <a:rPr lang="en-US" sz="2600" dirty="0" err="1" smtClean="0">
                <a:latin typeface=""/>
              </a:rPr>
              <a:t>y_train</a:t>
            </a:r>
            <a:r>
              <a:rPr lang="en-US" sz="2600" dirty="0" smtClean="0">
                <a:latin typeface=""/>
              </a:rPr>
              <a:t>)</a:t>
            </a:r>
          </a:p>
          <a:p>
            <a:endParaRPr lang="en-US" sz="2600" dirty="0" smtClean="0">
              <a:latin typeface=""/>
            </a:endParaRPr>
          </a:p>
          <a:p>
            <a:r>
              <a:rPr lang="en-US" sz="2600" i="1" dirty="0" smtClean="0">
                <a:solidFill>
                  <a:srgbClr val="408080"/>
                </a:solidFill>
                <a:latin typeface=""/>
              </a:rPr>
              <a:t># make predictions for test data</a:t>
            </a:r>
          </a:p>
          <a:p>
            <a:r>
              <a:rPr lang="en-US" sz="2600" dirty="0" err="1" smtClean="0">
                <a:latin typeface=""/>
              </a:rPr>
              <a:t>y_pred</a:t>
            </a:r>
            <a:r>
              <a:rPr lang="en-US" sz="2600" dirty="0" smtClean="0">
                <a:latin typeface=""/>
              </a:rPr>
              <a:t> </a:t>
            </a:r>
            <a:r>
              <a:rPr lang="en-US" sz="2600" dirty="0" smtClean="0">
                <a:solidFill>
                  <a:srgbClr val="666666"/>
                </a:solidFill>
                <a:latin typeface=""/>
              </a:rPr>
              <a:t>= </a:t>
            </a:r>
            <a:r>
              <a:rPr lang="en-US" sz="2600" dirty="0" err="1" smtClean="0">
                <a:solidFill>
                  <a:srgbClr val="666666"/>
                </a:solidFill>
                <a:latin typeface=""/>
              </a:rPr>
              <a:t>model.predict</a:t>
            </a:r>
            <a:r>
              <a:rPr lang="en-US" sz="2600" dirty="0" smtClean="0">
                <a:solidFill>
                  <a:srgbClr val="666666"/>
                </a:solidFill>
                <a:latin typeface=""/>
              </a:rPr>
              <a:t>(</a:t>
            </a:r>
            <a:r>
              <a:rPr lang="en-US" sz="2600" dirty="0" err="1" smtClean="0">
                <a:solidFill>
                  <a:srgbClr val="666666"/>
                </a:solidFill>
                <a:latin typeface=""/>
              </a:rPr>
              <a:t>X_test</a:t>
            </a:r>
            <a:r>
              <a:rPr lang="en-US" sz="2600" dirty="0" smtClean="0">
                <a:solidFill>
                  <a:srgbClr val="666666"/>
                </a:solidFill>
                <a:latin typeface=""/>
              </a:rPr>
              <a:t>)</a:t>
            </a:r>
          </a:p>
          <a:p>
            <a:r>
              <a:rPr lang="en-US" sz="2600" dirty="0" smtClean="0">
                <a:latin typeface=""/>
              </a:rPr>
              <a:t>predictions </a:t>
            </a:r>
            <a:r>
              <a:rPr lang="en-US" sz="2600" dirty="0" smtClean="0">
                <a:solidFill>
                  <a:srgbClr val="666666"/>
                </a:solidFill>
                <a:latin typeface=""/>
              </a:rPr>
              <a:t>= [</a:t>
            </a:r>
            <a:r>
              <a:rPr lang="en-US" sz="2600" dirty="0" smtClean="0">
                <a:solidFill>
                  <a:srgbClr val="008000"/>
                </a:solidFill>
                <a:latin typeface=""/>
              </a:rPr>
              <a:t>round(value) </a:t>
            </a:r>
            <a:r>
              <a:rPr lang="en-US" sz="2600" b="1" dirty="0" smtClean="0">
                <a:solidFill>
                  <a:srgbClr val="008000"/>
                </a:solidFill>
                <a:latin typeface=""/>
              </a:rPr>
              <a:t>for value </a:t>
            </a:r>
            <a:r>
              <a:rPr lang="en-US" sz="2600" b="1" dirty="0" smtClean="0">
                <a:solidFill>
                  <a:srgbClr val="AA22FF"/>
                </a:solidFill>
                <a:latin typeface=""/>
              </a:rPr>
              <a:t>in </a:t>
            </a:r>
            <a:r>
              <a:rPr lang="en-US" sz="2600" b="1" dirty="0" err="1" smtClean="0">
                <a:solidFill>
                  <a:srgbClr val="AA22FF"/>
                </a:solidFill>
                <a:latin typeface=""/>
              </a:rPr>
              <a:t>y_pred</a:t>
            </a:r>
            <a:r>
              <a:rPr lang="en-US" sz="2600" b="1" dirty="0" smtClean="0">
                <a:solidFill>
                  <a:srgbClr val="AA22FF"/>
                </a:solidFill>
                <a:latin typeface=""/>
              </a:rPr>
              <a:t>]</a:t>
            </a:r>
          </a:p>
          <a:p>
            <a:endParaRPr lang="en-US" sz="2600" dirty="0" smtClean="0">
              <a:latin typeface=""/>
            </a:endParaRPr>
          </a:p>
          <a:p>
            <a:r>
              <a:rPr lang="en-US" sz="2600" i="1" dirty="0" smtClean="0">
                <a:solidFill>
                  <a:srgbClr val="408080"/>
                </a:solidFill>
                <a:latin typeface=""/>
              </a:rPr>
              <a:t># evaluate predictions</a:t>
            </a:r>
          </a:p>
          <a:p>
            <a:r>
              <a:rPr lang="en-US" sz="2600" dirty="0" smtClean="0">
                <a:latin typeface=""/>
              </a:rPr>
              <a:t>accuracy </a:t>
            </a:r>
            <a:r>
              <a:rPr lang="en-US" sz="2600" dirty="0" smtClean="0">
                <a:solidFill>
                  <a:srgbClr val="666666"/>
                </a:solidFill>
                <a:latin typeface=""/>
              </a:rPr>
              <a:t>= </a:t>
            </a:r>
            <a:r>
              <a:rPr lang="en-US" sz="2600" dirty="0" err="1" smtClean="0">
                <a:solidFill>
                  <a:srgbClr val="666666"/>
                </a:solidFill>
                <a:latin typeface=""/>
              </a:rPr>
              <a:t>accuracy_score</a:t>
            </a:r>
            <a:r>
              <a:rPr lang="en-US" sz="2600" dirty="0" smtClean="0">
                <a:solidFill>
                  <a:srgbClr val="666666"/>
                </a:solidFill>
                <a:latin typeface=""/>
              </a:rPr>
              <a:t>(</a:t>
            </a:r>
            <a:r>
              <a:rPr lang="en-US" sz="2600" dirty="0" err="1" smtClean="0">
                <a:solidFill>
                  <a:srgbClr val="666666"/>
                </a:solidFill>
                <a:latin typeface=""/>
              </a:rPr>
              <a:t>y_test</a:t>
            </a:r>
            <a:r>
              <a:rPr lang="en-US" sz="2600" dirty="0" smtClean="0">
                <a:solidFill>
                  <a:srgbClr val="666666"/>
                </a:solidFill>
                <a:latin typeface=""/>
              </a:rPr>
              <a:t>, predictions)</a:t>
            </a:r>
          </a:p>
          <a:p>
            <a:r>
              <a:rPr lang="en-US" sz="2600" b="1" dirty="0" smtClean="0">
                <a:solidFill>
                  <a:srgbClr val="008000"/>
                </a:solidFill>
                <a:latin typeface=""/>
              </a:rPr>
              <a:t>print(</a:t>
            </a:r>
            <a:r>
              <a:rPr lang="en-US" sz="2600" b="1" dirty="0" smtClean="0">
                <a:solidFill>
                  <a:srgbClr val="BA2121"/>
                </a:solidFill>
                <a:latin typeface=""/>
              </a:rPr>
              <a:t>"Accuracy: </a:t>
            </a:r>
            <a:r>
              <a:rPr lang="en-US" sz="2600" b="1" dirty="0" smtClean="0">
                <a:solidFill>
                  <a:srgbClr val="BB6688"/>
                </a:solidFill>
                <a:latin typeface=""/>
              </a:rPr>
              <a:t>%.2f%%</a:t>
            </a:r>
            <a:r>
              <a:rPr lang="en-US" sz="2600" b="1" dirty="0" smtClean="0">
                <a:solidFill>
                  <a:srgbClr val="BA2121"/>
                </a:solidFill>
                <a:latin typeface=""/>
              </a:rPr>
              <a:t>" </a:t>
            </a:r>
            <a:r>
              <a:rPr lang="en-US" sz="2600" b="1" dirty="0" smtClean="0">
                <a:solidFill>
                  <a:srgbClr val="008000"/>
                </a:solidFill>
                <a:latin typeface=""/>
              </a:rPr>
              <a:t>% (accuracy * 100.0))</a:t>
            </a:r>
          </a:p>
        </p:txBody>
      </p:sp>
      <p:sp>
        <p:nvSpPr>
          <p:cNvPr id="3" name="Rectangle 2"/>
          <p:cNvSpPr/>
          <p:nvPr/>
        </p:nvSpPr>
        <p:spPr>
          <a:xfrm>
            <a:off x="2629412" y="5501282"/>
            <a:ext cx="3901629" cy="707886"/>
          </a:xfrm>
          <a:prstGeom prst="rect">
            <a:avLst/>
          </a:prstGeom>
        </p:spPr>
        <p:txBody>
          <a:bodyPr wrap="none">
            <a:spAutoFit/>
          </a:bodyPr>
          <a:lstStyle/>
          <a:p>
            <a:r>
              <a:rPr lang="en-US" sz="4000" b="1" dirty="0" smtClean="0"/>
              <a:t>Accuracy: 77.95%</a:t>
            </a:r>
            <a:endParaRPr lang="en-US" sz="4000" b="1" dirty="0"/>
          </a:p>
        </p:txBody>
      </p:sp>
    </p:spTree>
    <p:extLst>
      <p:ext uri="{BB962C8B-B14F-4D97-AF65-F5344CB8AC3E}">
        <p14:creationId xmlns:p14="http://schemas.microsoft.com/office/powerpoint/2010/main" val="42774839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Cross-validation</a:t>
            </a:r>
            <a:endParaRPr lang="en-US" sz="7500" dirty="0"/>
          </a:p>
        </p:txBody>
      </p:sp>
      <p:pic>
        <p:nvPicPr>
          <p:cNvPr id="4" name="Picture 3" descr="10CrossFoldValidation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334" y="911065"/>
            <a:ext cx="6285847" cy="5752882"/>
          </a:xfrm>
          <a:prstGeom prst="rect">
            <a:avLst/>
          </a:prstGeom>
        </p:spPr>
      </p:pic>
    </p:spTree>
    <p:extLst>
      <p:ext uri="{BB962C8B-B14F-4D97-AF65-F5344CB8AC3E}">
        <p14:creationId xmlns:p14="http://schemas.microsoft.com/office/powerpoint/2010/main" val="5328857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Cross-validation</a:t>
            </a:r>
            <a:endParaRPr lang="en-US" sz="7500" dirty="0"/>
          </a:p>
        </p:txBody>
      </p:sp>
      <p:sp>
        <p:nvSpPr>
          <p:cNvPr id="2" name="TextBox 1"/>
          <p:cNvSpPr txBox="1"/>
          <p:nvPr/>
        </p:nvSpPr>
        <p:spPr>
          <a:xfrm>
            <a:off x="290285" y="1319067"/>
            <a:ext cx="8658473" cy="4031873"/>
          </a:xfrm>
          <a:prstGeom prst="rect">
            <a:avLst/>
          </a:prstGeom>
          <a:noFill/>
        </p:spPr>
        <p:txBody>
          <a:bodyPr wrap="square" rtlCol="0">
            <a:spAutoFit/>
          </a:bodyPr>
          <a:lstStyle/>
          <a:p>
            <a:r>
              <a:rPr lang="en-US" sz="3200" b="1" dirty="0" smtClean="0">
                <a:solidFill>
                  <a:srgbClr val="008000"/>
                </a:solidFill>
                <a:latin typeface=""/>
              </a:rPr>
              <a:t>import </a:t>
            </a:r>
            <a:r>
              <a:rPr lang="en-US" sz="3200" b="1" dirty="0" err="1" smtClean="0">
                <a:solidFill>
                  <a:srgbClr val="0000FF"/>
                </a:solidFill>
                <a:latin typeface=""/>
              </a:rPr>
              <a:t>numpy</a:t>
            </a:r>
            <a:r>
              <a:rPr lang="en-US" sz="3200" b="1" dirty="0" smtClean="0">
                <a:solidFill>
                  <a:srgbClr val="0000FF"/>
                </a:solidFill>
                <a:latin typeface=""/>
              </a:rPr>
              <a:t> </a:t>
            </a:r>
            <a:r>
              <a:rPr lang="en-US" sz="3200" b="1" dirty="0" smtClean="0">
                <a:solidFill>
                  <a:srgbClr val="008000"/>
                </a:solidFill>
                <a:latin typeface=""/>
              </a:rPr>
              <a:t>as </a:t>
            </a:r>
            <a:r>
              <a:rPr lang="en-US" sz="3200" b="1" dirty="0" err="1" smtClean="0">
                <a:solidFill>
                  <a:srgbClr val="0000FF"/>
                </a:solidFill>
                <a:latin typeface=""/>
              </a:rPr>
              <a:t>np</a:t>
            </a:r>
            <a:endParaRPr lang="en-US" sz="3200" b="1" dirty="0" smtClean="0">
              <a:solidFill>
                <a:srgbClr val="0000FF"/>
              </a:solidFill>
              <a:latin typeface=""/>
            </a:endParaRPr>
          </a:p>
          <a:p>
            <a:r>
              <a:rPr lang="en-US" sz="3200" b="1" dirty="0" smtClean="0">
                <a:solidFill>
                  <a:srgbClr val="008000"/>
                </a:solidFill>
                <a:latin typeface=""/>
              </a:rPr>
              <a:t>from </a:t>
            </a:r>
            <a:r>
              <a:rPr lang="en-US" sz="3200" b="1" dirty="0" err="1" smtClean="0">
                <a:solidFill>
                  <a:srgbClr val="0000FF"/>
                </a:solidFill>
                <a:latin typeface=""/>
              </a:rPr>
              <a:t>sklearn.model_selection</a:t>
            </a:r>
            <a:r>
              <a:rPr lang="en-US" sz="3200" b="1" dirty="0" smtClean="0">
                <a:solidFill>
                  <a:srgbClr val="0000FF"/>
                </a:solidFill>
                <a:latin typeface=""/>
              </a:rPr>
              <a:t> </a:t>
            </a:r>
            <a:r>
              <a:rPr lang="en-US" sz="3200" b="1" dirty="0" smtClean="0">
                <a:solidFill>
                  <a:srgbClr val="008000"/>
                </a:solidFill>
                <a:latin typeface=""/>
              </a:rPr>
              <a:t>import </a:t>
            </a:r>
            <a:r>
              <a:rPr lang="en-US" sz="3200" b="1" dirty="0" err="1" smtClean="0">
                <a:solidFill>
                  <a:srgbClr val="008000"/>
                </a:solidFill>
                <a:latin typeface=""/>
              </a:rPr>
              <a:t>KFold</a:t>
            </a:r>
            <a:endParaRPr lang="en-US" sz="3200" b="1" dirty="0" smtClean="0">
              <a:solidFill>
                <a:srgbClr val="008000"/>
              </a:solidFill>
              <a:latin typeface=""/>
            </a:endParaRPr>
          </a:p>
          <a:p>
            <a:endParaRPr lang="en-US" sz="3200" dirty="0" smtClean="0">
              <a:latin typeface=""/>
            </a:endParaRPr>
          </a:p>
          <a:p>
            <a:r>
              <a:rPr lang="cs-CZ" sz="3200" dirty="0" smtClean="0">
                <a:latin typeface=""/>
              </a:rPr>
              <a:t>X </a:t>
            </a:r>
            <a:r>
              <a:rPr lang="cs-CZ" sz="3200" dirty="0" smtClean="0">
                <a:solidFill>
                  <a:srgbClr val="666666"/>
                </a:solidFill>
                <a:latin typeface=""/>
              </a:rPr>
              <a:t>= [0, 1, 2, 3, 4, 5, 6, 7, 8, 9, 10]</a:t>
            </a:r>
          </a:p>
          <a:p>
            <a:endParaRPr lang="pt-BR" sz="3200" dirty="0" smtClean="0">
              <a:latin typeface=""/>
            </a:endParaRPr>
          </a:p>
          <a:p>
            <a:r>
              <a:rPr lang="pt-BR" sz="3200" dirty="0" err="1" smtClean="0">
                <a:latin typeface=""/>
              </a:rPr>
              <a:t>kf</a:t>
            </a:r>
            <a:r>
              <a:rPr lang="pt-BR" sz="3200" dirty="0" smtClean="0">
                <a:latin typeface=""/>
              </a:rPr>
              <a:t> </a:t>
            </a:r>
            <a:r>
              <a:rPr lang="pt-BR" sz="3200" dirty="0" smtClean="0">
                <a:solidFill>
                  <a:srgbClr val="666666"/>
                </a:solidFill>
                <a:latin typeface=""/>
              </a:rPr>
              <a:t>= </a:t>
            </a:r>
            <a:r>
              <a:rPr lang="pt-BR" sz="3200" dirty="0" err="1" smtClean="0">
                <a:solidFill>
                  <a:srgbClr val="666666"/>
                </a:solidFill>
                <a:latin typeface=""/>
              </a:rPr>
              <a:t>KFold</a:t>
            </a:r>
            <a:r>
              <a:rPr lang="pt-BR" sz="3200" dirty="0" smtClean="0">
                <a:solidFill>
                  <a:srgbClr val="666666"/>
                </a:solidFill>
                <a:latin typeface=""/>
              </a:rPr>
              <a:t>(</a:t>
            </a:r>
            <a:r>
              <a:rPr lang="pt-BR" sz="3200" dirty="0" err="1" smtClean="0">
                <a:solidFill>
                  <a:srgbClr val="666666"/>
                </a:solidFill>
                <a:latin typeface=""/>
              </a:rPr>
              <a:t>n_splits</a:t>
            </a:r>
            <a:r>
              <a:rPr lang="pt-BR" sz="3200" dirty="0" smtClean="0">
                <a:solidFill>
                  <a:srgbClr val="666666"/>
                </a:solidFill>
                <a:latin typeface=""/>
              </a:rPr>
              <a:t>=10)</a:t>
            </a:r>
          </a:p>
          <a:p>
            <a:r>
              <a:rPr lang="pt-BR" sz="3200" b="1" dirty="0" smtClean="0">
                <a:solidFill>
                  <a:srgbClr val="008000"/>
                </a:solidFill>
                <a:latin typeface=""/>
              </a:rPr>
              <a:t>for </a:t>
            </a:r>
            <a:r>
              <a:rPr lang="pt-BR" sz="3200" b="1" dirty="0" err="1" smtClean="0">
                <a:solidFill>
                  <a:srgbClr val="008000"/>
                </a:solidFill>
                <a:latin typeface=""/>
              </a:rPr>
              <a:t>train</a:t>
            </a:r>
            <a:r>
              <a:rPr lang="pt-BR" sz="3200" b="1" dirty="0" smtClean="0">
                <a:solidFill>
                  <a:srgbClr val="008000"/>
                </a:solidFill>
                <a:latin typeface=""/>
              </a:rPr>
              <a:t>, </a:t>
            </a:r>
            <a:r>
              <a:rPr lang="pt-BR" sz="3200" b="1" dirty="0" err="1" smtClean="0">
                <a:solidFill>
                  <a:srgbClr val="008000"/>
                </a:solidFill>
                <a:latin typeface=""/>
              </a:rPr>
              <a:t>test</a:t>
            </a:r>
            <a:r>
              <a:rPr lang="pt-BR" sz="3200" b="1" dirty="0" smtClean="0">
                <a:solidFill>
                  <a:srgbClr val="008000"/>
                </a:solidFill>
                <a:latin typeface=""/>
              </a:rPr>
              <a:t> in </a:t>
            </a:r>
            <a:r>
              <a:rPr lang="pt-BR" sz="3200" b="1" dirty="0" err="1" smtClean="0">
                <a:solidFill>
                  <a:srgbClr val="008000"/>
                </a:solidFill>
                <a:latin typeface=""/>
              </a:rPr>
              <a:t>kf.split</a:t>
            </a:r>
            <a:r>
              <a:rPr lang="pt-BR" sz="3200" b="1" dirty="0" smtClean="0">
                <a:solidFill>
                  <a:srgbClr val="008000"/>
                </a:solidFill>
                <a:latin typeface=""/>
              </a:rPr>
              <a:t>(</a:t>
            </a:r>
            <a:r>
              <a:rPr lang="pt-BR" sz="3200" b="1" dirty="0" err="1" smtClean="0">
                <a:solidFill>
                  <a:srgbClr val="008000"/>
                </a:solidFill>
                <a:latin typeface=""/>
              </a:rPr>
              <a:t>X</a:t>
            </a:r>
            <a:r>
              <a:rPr lang="pt-BR" sz="3200" b="1" dirty="0" smtClean="0">
                <a:solidFill>
                  <a:srgbClr val="008000"/>
                </a:solidFill>
                <a:latin typeface=""/>
              </a:rPr>
              <a:t>):</a:t>
            </a:r>
          </a:p>
          <a:p>
            <a:r>
              <a:rPr lang="fr-FR" sz="3200" dirty="0" smtClean="0">
                <a:latin typeface=""/>
              </a:rPr>
              <a:t>	</a:t>
            </a:r>
            <a:r>
              <a:rPr lang="fr-FR" sz="3200" b="1" dirty="0" err="1" smtClean="0">
                <a:solidFill>
                  <a:srgbClr val="008000"/>
                </a:solidFill>
                <a:latin typeface=""/>
              </a:rPr>
              <a:t>print</a:t>
            </a:r>
            <a:r>
              <a:rPr lang="fr-FR" sz="3200" b="1" dirty="0" smtClean="0">
                <a:solidFill>
                  <a:srgbClr val="008000"/>
                </a:solidFill>
                <a:latin typeface=""/>
              </a:rPr>
              <a:t>(</a:t>
            </a:r>
            <a:r>
              <a:rPr lang="fr-FR" sz="3200" b="1" dirty="0" smtClean="0">
                <a:solidFill>
                  <a:srgbClr val="BA2121"/>
                </a:solidFill>
                <a:latin typeface=""/>
              </a:rPr>
              <a:t>"</a:t>
            </a:r>
            <a:r>
              <a:rPr lang="fr-FR" sz="3200" b="1" dirty="0" smtClean="0">
                <a:solidFill>
                  <a:srgbClr val="BB6688"/>
                </a:solidFill>
                <a:latin typeface=""/>
              </a:rPr>
              <a:t>%s</a:t>
            </a:r>
            <a:r>
              <a:rPr lang="fr-FR" sz="3200" b="1" dirty="0" smtClean="0">
                <a:solidFill>
                  <a:srgbClr val="BA2121"/>
                </a:solidFill>
                <a:latin typeface=""/>
              </a:rPr>
              <a:t> </a:t>
            </a:r>
            <a:r>
              <a:rPr lang="fr-FR" sz="3200" b="1" dirty="0" smtClean="0">
                <a:solidFill>
                  <a:srgbClr val="BB6688"/>
                </a:solidFill>
                <a:latin typeface=""/>
              </a:rPr>
              <a:t>%s</a:t>
            </a:r>
            <a:r>
              <a:rPr lang="fr-FR" sz="3200" b="1" dirty="0" smtClean="0">
                <a:solidFill>
                  <a:srgbClr val="BA2121"/>
                </a:solidFill>
                <a:latin typeface=""/>
              </a:rPr>
              <a:t>" </a:t>
            </a:r>
            <a:r>
              <a:rPr lang="fr-FR" sz="3200" b="1" dirty="0" smtClean="0">
                <a:solidFill>
                  <a:srgbClr val="008000"/>
                </a:solidFill>
                <a:latin typeface=""/>
              </a:rPr>
              <a:t>% (train, test))</a:t>
            </a:r>
            <a:endParaRPr lang="fr-FR" sz="3200" b="1" dirty="0" smtClean="0">
              <a:solidFill>
                <a:srgbClr val="008000"/>
              </a:solidFill>
              <a:latin typeface=""/>
            </a:endParaRPr>
          </a:p>
        </p:txBody>
      </p:sp>
    </p:spTree>
    <p:extLst>
      <p:ext uri="{BB962C8B-B14F-4D97-AF65-F5344CB8AC3E}">
        <p14:creationId xmlns:p14="http://schemas.microsoft.com/office/powerpoint/2010/main" val="29465402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Cross-validation</a:t>
            </a:r>
            <a:endParaRPr lang="en-US" sz="7500" dirty="0"/>
          </a:p>
        </p:txBody>
      </p:sp>
      <p:sp>
        <p:nvSpPr>
          <p:cNvPr id="2" name="TextBox 1"/>
          <p:cNvSpPr txBox="1"/>
          <p:nvPr/>
        </p:nvSpPr>
        <p:spPr>
          <a:xfrm>
            <a:off x="290286" y="1319067"/>
            <a:ext cx="8308317" cy="5016757"/>
          </a:xfrm>
          <a:prstGeom prst="rect">
            <a:avLst/>
          </a:prstGeom>
          <a:noFill/>
        </p:spPr>
        <p:txBody>
          <a:bodyPr wrap="square" rtlCol="0">
            <a:spAutoFit/>
          </a:bodyPr>
          <a:lstStyle/>
          <a:p>
            <a:r>
              <a:rPr lang="de-DE" sz="3200" dirty="0" smtClean="0">
                <a:latin typeface=""/>
              </a:rPr>
              <a:t>[ </a:t>
            </a:r>
            <a:r>
              <a:rPr lang="de-DE" sz="3200" dirty="0" smtClean="0">
                <a:solidFill>
                  <a:srgbClr val="666666"/>
                </a:solidFill>
                <a:latin typeface=""/>
              </a:rPr>
              <a:t>2  3  4  5  6  7  8  9 10</a:t>
            </a:r>
            <a:r>
              <a:rPr lang="de-DE" sz="3200" dirty="0" smtClean="0">
                <a:solidFill>
                  <a:srgbClr val="FFFFFF"/>
                </a:solidFill>
                <a:latin typeface=""/>
              </a:rPr>
              <a:t>]           [</a:t>
            </a:r>
            <a:r>
              <a:rPr lang="de-DE" sz="3200" dirty="0" smtClean="0">
                <a:solidFill>
                  <a:srgbClr val="666666"/>
                </a:solidFill>
                <a:latin typeface=""/>
              </a:rPr>
              <a:t>0 1</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0  1  3  4  5  6  7  8  9 10</a:t>
            </a:r>
            <a:r>
              <a:rPr lang="de-DE" sz="3200" dirty="0" smtClean="0">
                <a:solidFill>
                  <a:srgbClr val="FFFFFF"/>
                </a:solidFill>
                <a:latin typeface=""/>
              </a:rPr>
              <a:t>]       [</a:t>
            </a:r>
            <a:r>
              <a:rPr lang="de-DE" sz="3200" dirty="0" smtClean="0">
                <a:solidFill>
                  <a:srgbClr val="666666"/>
                </a:solidFill>
                <a:latin typeface=""/>
              </a:rPr>
              <a:t>2</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0  1  2  4  5  6  7  8  9 10</a:t>
            </a:r>
            <a:r>
              <a:rPr lang="de-DE" sz="3200" dirty="0" smtClean="0">
                <a:solidFill>
                  <a:srgbClr val="FFFFFF"/>
                </a:solidFill>
                <a:latin typeface=""/>
              </a:rPr>
              <a:t>]       [</a:t>
            </a:r>
            <a:r>
              <a:rPr lang="de-DE" sz="3200" dirty="0" smtClean="0">
                <a:solidFill>
                  <a:srgbClr val="666666"/>
                </a:solidFill>
                <a:latin typeface=""/>
              </a:rPr>
              <a:t>3</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0  1  2  3  5  6  7  8  9 10</a:t>
            </a:r>
            <a:r>
              <a:rPr lang="de-DE" sz="3200" dirty="0" smtClean="0">
                <a:solidFill>
                  <a:srgbClr val="FFFFFF"/>
                </a:solidFill>
                <a:latin typeface=""/>
              </a:rPr>
              <a:t>]       [</a:t>
            </a:r>
            <a:r>
              <a:rPr lang="de-DE" sz="3200" dirty="0" smtClean="0">
                <a:solidFill>
                  <a:srgbClr val="666666"/>
                </a:solidFill>
                <a:latin typeface=""/>
              </a:rPr>
              <a:t>4</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0  1  2  3  4  6  7  8  9 10</a:t>
            </a:r>
            <a:r>
              <a:rPr lang="de-DE" sz="3200" dirty="0" smtClean="0">
                <a:solidFill>
                  <a:srgbClr val="FFFFFF"/>
                </a:solidFill>
                <a:latin typeface=""/>
              </a:rPr>
              <a:t>]       [</a:t>
            </a:r>
            <a:r>
              <a:rPr lang="de-DE" sz="3200" dirty="0" smtClean="0">
                <a:solidFill>
                  <a:srgbClr val="666666"/>
                </a:solidFill>
                <a:latin typeface=""/>
              </a:rPr>
              <a:t>5</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0  1  2  3  4  5  7  8  9 10</a:t>
            </a:r>
            <a:r>
              <a:rPr lang="de-DE" sz="3200" dirty="0" smtClean="0">
                <a:solidFill>
                  <a:srgbClr val="FFFFFF"/>
                </a:solidFill>
                <a:latin typeface=""/>
              </a:rPr>
              <a:t>]       [</a:t>
            </a:r>
            <a:r>
              <a:rPr lang="de-DE" sz="3200" dirty="0" smtClean="0">
                <a:solidFill>
                  <a:srgbClr val="666666"/>
                </a:solidFill>
                <a:latin typeface=""/>
              </a:rPr>
              <a:t>6</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0  1  2  3  4  5  6  8  9 10</a:t>
            </a:r>
            <a:r>
              <a:rPr lang="de-DE" sz="3200" dirty="0" smtClean="0">
                <a:solidFill>
                  <a:srgbClr val="FFFFFF"/>
                </a:solidFill>
                <a:latin typeface=""/>
              </a:rPr>
              <a:t>]       [</a:t>
            </a:r>
            <a:r>
              <a:rPr lang="de-DE" sz="3200" dirty="0" smtClean="0">
                <a:solidFill>
                  <a:srgbClr val="666666"/>
                </a:solidFill>
                <a:latin typeface=""/>
              </a:rPr>
              <a:t>7</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0  1  2  3  4  5  6  7  9 10</a:t>
            </a:r>
            <a:r>
              <a:rPr lang="de-DE" sz="3200" dirty="0" smtClean="0">
                <a:solidFill>
                  <a:srgbClr val="FFFFFF"/>
                </a:solidFill>
                <a:latin typeface=""/>
              </a:rPr>
              <a:t>]       [</a:t>
            </a:r>
            <a:r>
              <a:rPr lang="de-DE" sz="3200" dirty="0" smtClean="0">
                <a:solidFill>
                  <a:srgbClr val="666666"/>
                </a:solidFill>
                <a:latin typeface=""/>
              </a:rPr>
              <a:t>8</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0  1  2  3  4  5  6  7  8 10</a:t>
            </a:r>
            <a:r>
              <a:rPr lang="de-DE" sz="3200" dirty="0" smtClean="0">
                <a:solidFill>
                  <a:srgbClr val="FFFFFF"/>
                </a:solidFill>
                <a:latin typeface=""/>
              </a:rPr>
              <a:t>]       [</a:t>
            </a:r>
            <a:r>
              <a:rPr lang="de-DE" sz="3200" dirty="0" smtClean="0">
                <a:solidFill>
                  <a:srgbClr val="666666"/>
                </a:solidFill>
                <a:latin typeface=""/>
              </a:rPr>
              <a:t>9</a:t>
            </a:r>
            <a:r>
              <a:rPr lang="de-DE" sz="3200" dirty="0" smtClean="0">
                <a:solidFill>
                  <a:srgbClr val="FFFFFF"/>
                </a:solidFill>
                <a:latin typeface=""/>
              </a:rPr>
              <a:t>]</a:t>
            </a:r>
          </a:p>
          <a:p>
            <a:r>
              <a:rPr lang="pt-BR" sz="3200" dirty="0" smtClean="0">
                <a:latin typeface=""/>
              </a:rPr>
              <a:t>[</a:t>
            </a:r>
            <a:r>
              <a:rPr lang="pt-BR" sz="3200" dirty="0" smtClean="0">
                <a:solidFill>
                  <a:srgbClr val="666666"/>
                </a:solidFill>
                <a:latin typeface=""/>
              </a:rPr>
              <a:t>0 1 2 3 4 5 6 7 8 9</a:t>
            </a:r>
            <a:r>
              <a:rPr lang="pt-BR" sz="3200" dirty="0" smtClean="0">
                <a:solidFill>
                  <a:srgbClr val="FFFFFF"/>
                </a:solidFill>
                <a:latin typeface=""/>
              </a:rPr>
              <a:t>]                  [</a:t>
            </a:r>
            <a:r>
              <a:rPr lang="pt-BR" sz="3200" dirty="0" smtClean="0">
                <a:solidFill>
                  <a:srgbClr val="666666"/>
                </a:solidFill>
                <a:latin typeface=""/>
              </a:rPr>
              <a:t>10</a:t>
            </a:r>
            <a:r>
              <a:rPr lang="pt-BR" sz="3200" dirty="0" smtClean="0">
                <a:solidFill>
                  <a:srgbClr val="FFFFFF"/>
                </a:solidFill>
                <a:latin typeface=""/>
              </a:rPr>
              <a:t>]</a:t>
            </a:r>
            <a:endParaRPr lang="pt-BR" sz="3200" dirty="0" smtClean="0">
              <a:solidFill>
                <a:srgbClr val="FFFFFF"/>
              </a:solidFill>
              <a:latin typeface=""/>
            </a:endParaRPr>
          </a:p>
        </p:txBody>
      </p:sp>
    </p:spTree>
    <p:extLst>
      <p:ext uri="{BB962C8B-B14F-4D97-AF65-F5344CB8AC3E}">
        <p14:creationId xmlns:p14="http://schemas.microsoft.com/office/powerpoint/2010/main" val="185995191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33"/>
          <p:cNvSpPr/>
          <p:nvPr/>
        </p:nvSpPr>
        <p:spPr>
          <a:xfrm>
            <a:off x="491289" y="334211"/>
            <a:ext cx="8191501" cy="7386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latin typeface="Arial Bold"/>
                <a:ea typeface="Arial Bold"/>
                <a:cs typeface="Arial Bold"/>
                <a:sym typeface="Arial Bold"/>
              </a:defRPr>
            </a:lvl1pPr>
          </a:lstStyle>
          <a:p>
            <a:pPr lvl="0">
              <a:defRPr sz="1800">
                <a:solidFill>
                  <a:srgbClr val="000000"/>
                </a:solidFill>
              </a:defRPr>
            </a:pPr>
            <a:r>
              <a:rPr sz="3600" dirty="0">
                <a:solidFill>
                  <a:srgbClr val="FFFFFF"/>
                </a:solidFill>
              </a:rPr>
              <a:t>What this talk will cover</a:t>
            </a:r>
          </a:p>
        </p:txBody>
      </p:sp>
      <p:grpSp>
        <p:nvGrpSpPr>
          <p:cNvPr id="9" name="Group 8"/>
          <p:cNvGrpSpPr/>
          <p:nvPr/>
        </p:nvGrpSpPr>
        <p:grpSpPr>
          <a:xfrm>
            <a:off x="309767" y="1666318"/>
            <a:ext cx="8611148" cy="3306686"/>
            <a:chOff x="309767" y="1666318"/>
            <a:chExt cx="8611148" cy="3306686"/>
          </a:xfrm>
        </p:grpSpPr>
        <p:pic>
          <p:nvPicPr>
            <p:cNvPr id="2" name="Picture 1" descr="jeromefried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267" y="1666318"/>
              <a:ext cx="2801197" cy="3302000"/>
            </a:xfrm>
            <a:prstGeom prst="rect">
              <a:avLst/>
            </a:prstGeom>
          </p:spPr>
        </p:pic>
        <p:pic>
          <p:nvPicPr>
            <p:cNvPr id="3" name="Picture 2" descr="leobreim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7" y="1666876"/>
              <a:ext cx="2476500" cy="3306128"/>
            </a:xfrm>
            <a:prstGeom prst="rect">
              <a:avLst/>
            </a:prstGeom>
          </p:spPr>
        </p:pic>
        <p:pic>
          <p:nvPicPr>
            <p:cNvPr id="4" name="Picture 3" descr="tianqiche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7464" y="1666876"/>
              <a:ext cx="3333451" cy="3306128"/>
            </a:xfrm>
            <a:prstGeom prst="rect">
              <a:avLst/>
            </a:prstGeom>
          </p:spPr>
        </p:pic>
        <p:sp>
          <p:nvSpPr>
            <p:cNvPr id="7" name="Rectangle 6"/>
            <p:cNvSpPr/>
            <p:nvPr/>
          </p:nvSpPr>
          <p:spPr>
            <a:xfrm>
              <a:off x="3287043" y="4538664"/>
              <a:ext cx="1818639" cy="369332"/>
            </a:xfrm>
            <a:prstGeom prst="rect">
              <a:avLst/>
            </a:prstGeom>
          </p:spPr>
          <p:txBody>
            <a:bodyPr wrap="none">
              <a:spAutoFit/>
            </a:bodyPr>
            <a:lstStyle/>
            <a:p>
              <a:r>
                <a:rPr lang="en-US" dirty="0" smtClean="0">
                  <a:ln>
                    <a:solidFill>
                      <a:schemeClr val="tx1"/>
                    </a:solidFill>
                  </a:ln>
                </a:rPr>
                <a:t>Jerome Friedman</a:t>
              </a:r>
              <a:endParaRPr lang="en-US" dirty="0">
                <a:ln>
                  <a:solidFill>
                    <a:schemeClr val="tx1"/>
                  </a:solidFill>
                </a:ln>
              </a:endParaRPr>
            </a:p>
          </p:txBody>
        </p:sp>
        <p:sp>
          <p:nvSpPr>
            <p:cNvPr id="12" name="Rectangle 11"/>
            <p:cNvSpPr/>
            <p:nvPr/>
          </p:nvSpPr>
          <p:spPr>
            <a:xfrm>
              <a:off x="820068" y="4539736"/>
              <a:ext cx="1360581" cy="369332"/>
            </a:xfrm>
            <a:prstGeom prst="rect">
              <a:avLst/>
            </a:prstGeom>
          </p:spPr>
          <p:txBody>
            <a:bodyPr wrap="none">
              <a:spAutoFit/>
            </a:bodyPr>
            <a:lstStyle/>
            <a:p>
              <a:r>
                <a:rPr lang="en-US" dirty="0" smtClean="0">
                  <a:ln>
                    <a:solidFill>
                      <a:schemeClr val="bg1"/>
                    </a:solidFill>
                  </a:ln>
                  <a:solidFill>
                    <a:schemeClr val="bg1"/>
                  </a:solidFill>
                </a:rPr>
                <a:t>Leo </a:t>
              </a:r>
              <a:r>
                <a:rPr lang="en-US" dirty="0" err="1" smtClean="0">
                  <a:ln>
                    <a:solidFill>
                      <a:schemeClr val="bg1"/>
                    </a:solidFill>
                  </a:ln>
                  <a:solidFill>
                    <a:schemeClr val="bg1"/>
                  </a:solidFill>
                </a:rPr>
                <a:t>Brieman</a:t>
              </a:r>
              <a:r>
                <a:rPr lang="en-US" dirty="0" smtClean="0">
                  <a:ln>
                    <a:solidFill>
                      <a:schemeClr val="bg1"/>
                    </a:solidFill>
                  </a:ln>
                  <a:solidFill>
                    <a:schemeClr val="bg1"/>
                  </a:solidFill>
                </a:rPr>
                <a:t> </a:t>
              </a:r>
              <a:endParaRPr lang="en-US" dirty="0">
                <a:ln>
                  <a:solidFill>
                    <a:schemeClr val="bg1"/>
                  </a:solidFill>
                </a:ln>
                <a:solidFill>
                  <a:schemeClr val="bg1"/>
                </a:solidFill>
              </a:endParaRPr>
            </a:p>
          </p:txBody>
        </p:sp>
        <p:sp>
          <p:nvSpPr>
            <p:cNvPr id="13" name="Rectangle 12"/>
            <p:cNvSpPr/>
            <p:nvPr/>
          </p:nvSpPr>
          <p:spPr>
            <a:xfrm>
              <a:off x="6621640" y="4539736"/>
              <a:ext cx="1288897" cy="369332"/>
            </a:xfrm>
            <a:prstGeom prst="rect">
              <a:avLst/>
            </a:prstGeom>
          </p:spPr>
          <p:txBody>
            <a:bodyPr wrap="none">
              <a:spAutoFit/>
            </a:bodyPr>
            <a:lstStyle/>
            <a:p>
              <a:r>
                <a:rPr lang="en-US" dirty="0" err="1" smtClean="0">
                  <a:ln>
                    <a:solidFill>
                      <a:schemeClr val="tx1"/>
                    </a:solidFill>
                  </a:ln>
                </a:rPr>
                <a:t>Tianqi</a:t>
              </a:r>
              <a:r>
                <a:rPr lang="en-US" dirty="0" smtClean="0">
                  <a:ln>
                    <a:solidFill>
                      <a:schemeClr val="tx1"/>
                    </a:solidFill>
                  </a:ln>
                </a:rPr>
                <a:t> Chen</a:t>
              </a:r>
              <a:endParaRPr lang="en-US" dirty="0">
                <a:ln>
                  <a:solidFill>
                    <a:schemeClr val="tx1"/>
                  </a:solidFill>
                </a:ln>
              </a:endParaRPr>
            </a:p>
          </p:txBody>
        </p:sp>
      </p:grpSp>
    </p:spTree>
    <p:extLst>
      <p:ext uri="{BB962C8B-B14F-4D97-AF65-F5344CB8AC3E}">
        <p14:creationId xmlns:p14="http://schemas.microsoft.com/office/powerpoint/2010/main" val="20754931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err="1" smtClean="0">
                <a:solidFill>
                  <a:srgbClr val="FFFFFF"/>
                </a:solidFill>
                <a:effectLst>
                  <a:outerShdw blurRad="50800" dist="38100" dir="2700000" rotWithShape="0">
                    <a:srgbClr val="000000">
                      <a:alpha val="40000"/>
                    </a:srgbClr>
                  </a:outerShdw>
                </a:effectLst>
              </a:rPr>
              <a:t>Scikit</a:t>
            </a:r>
            <a:r>
              <a:rPr lang="en-GB" sz="7500" spc="-200" dirty="0" smtClean="0">
                <a:solidFill>
                  <a:srgbClr val="FFFFFF"/>
                </a:solidFill>
                <a:effectLst>
                  <a:outerShdw blurRad="50800" dist="38100" dir="2700000" rotWithShape="0">
                    <a:srgbClr val="000000">
                      <a:alpha val="40000"/>
                    </a:srgbClr>
                  </a:outerShdw>
                </a:effectLst>
              </a:rPr>
              <a:t> Only</a:t>
            </a:r>
            <a:endParaRPr lang="en-US" sz="7500" dirty="0"/>
          </a:p>
        </p:txBody>
      </p:sp>
      <p:sp>
        <p:nvSpPr>
          <p:cNvPr id="2" name="TextBox 1"/>
          <p:cNvSpPr txBox="1"/>
          <p:nvPr/>
        </p:nvSpPr>
        <p:spPr>
          <a:xfrm>
            <a:off x="290285" y="1636608"/>
            <a:ext cx="8658473" cy="3970318"/>
          </a:xfrm>
          <a:prstGeom prst="rect">
            <a:avLst/>
          </a:prstGeom>
          <a:noFill/>
        </p:spPr>
        <p:txBody>
          <a:bodyPr wrap="square" rtlCol="0">
            <a:spAutoFit/>
          </a:bodyPr>
          <a:lstStyle/>
          <a:p>
            <a:r>
              <a:rPr lang="en-US" sz="2800" b="1" dirty="0" smtClean="0">
                <a:solidFill>
                  <a:srgbClr val="008000"/>
                </a:solidFill>
                <a:latin typeface=""/>
              </a:rPr>
              <a:t>from </a:t>
            </a:r>
            <a:r>
              <a:rPr lang="en-US" sz="2800" b="1" dirty="0" err="1" smtClean="0">
                <a:solidFill>
                  <a:srgbClr val="0000FF"/>
                </a:solidFill>
                <a:latin typeface=""/>
              </a:rPr>
              <a:t>sklearn.ensemble</a:t>
            </a:r>
            <a:r>
              <a:rPr lang="en-US" sz="2800" b="1" dirty="0" smtClean="0">
                <a:solidFill>
                  <a:srgbClr val="0000FF"/>
                </a:solidFill>
                <a:latin typeface=""/>
              </a:rPr>
              <a:t> </a:t>
            </a:r>
            <a:r>
              <a:rPr lang="en-US" sz="2800" b="1" dirty="0" smtClean="0">
                <a:solidFill>
                  <a:srgbClr val="008000"/>
                </a:solidFill>
                <a:latin typeface=""/>
              </a:rPr>
              <a:t>import </a:t>
            </a:r>
            <a:r>
              <a:rPr lang="en-US" sz="2800" b="1" dirty="0" err="1" smtClean="0">
                <a:solidFill>
                  <a:srgbClr val="008000"/>
                </a:solidFill>
                <a:latin typeface=""/>
              </a:rPr>
              <a:t>GradientBoostingClassifier</a:t>
            </a:r>
            <a:r>
              <a:rPr lang="en-US" sz="2800" b="1" dirty="0" smtClean="0">
                <a:solidFill>
                  <a:srgbClr val="008000"/>
                </a:solidFill>
                <a:latin typeface=""/>
              </a:rPr>
              <a:t> </a:t>
            </a:r>
            <a:r>
              <a:rPr lang="en-US" sz="2800" b="1" i="1" dirty="0" smtClean="0">
                <a:solidFill>
                  <a:srgbClr val="408080"/>
                </a:solidFill>
                <a:latin typeface=""/>
              </a:rPr>
              <a:t>#For Classification</a:t>
            </a:r>
          </a:p>
          <a:p>
            <a:r>
              <a:rPr lang="en-US" sz="2800" b="1" dirty="0" smtClean="0">
                <a:solidFill>
                  <a:srgbClr val="008000"/>
                </a:solidFill>
                <a:latin typeface=""/>
              </a:rPr>
              <a:t>from </a:t>
            </a:r>
            <a:r>
              <a:rPr lang="en-US" sz="2800" b="1" dirty="0" err="1" smtClean="0">
                <a:solidFill>
                  <a:srgbClr val="0000FF"/>
                </a:solidFill>
                <a:latin typeface=""/>
              </a:rPr>
              <a:t>sklearn.ensemble</a:t>
            </a:r>
            <a:r>
              <a:rPr lang="en-US" sz="2800" b="1" dirty="0" smtClean="0">
                <a:solidFill>
                  <a:srgbClr val="0000FF"/>
                </a:solidFill>
                <a:latin typeface=""/>
              </a:rPr>
              <a:t> </a:t>
            </a:r>
            <a:r>
              <a:rPr lang="en-US" sz="2800" b="1" dirty="0" smtClean="0">
                <a:solidFill>
                  <a:srgbClr val="008000"/>
                </a:solidFill>
                <a:latin typeface=""/>
              </a:rPr>
              <a:t>import </a:t>
            </a:r>
            <a:r>
              <a:rPr lang="en-US" sz="2800" b="1" dirty="0" err="1" smtClean="0">
                <a:solidFill>
                  <a:srgbClr val="008000"/>
                </a:solidFill>
                <a:latin typeface=""/>
              </a:rPr>
              <a:t>GradientBoostingRegressor</a:t>
            </a:r>
            <a:r>
              <a:rPr lang="en-US" sz="2800" b="1" dirty="0" smtClean="0">
                <a:solidFill>
                  <a:srgbClr val="008000"/>
                </a:solidFill>
                <a:latin typeface=""/>
              </a:rPr>
              <a:t> </a:t>
            </a:r>
            <a:r>
              <a:rPr lang="en-US" sz="2800" b="1" i="1" dirty="0" smtClean="0">
                <a:solidFill>
                  <a:srgbClr val="408080"/>
                </a:solidFill>
                <a:latin typeface=""/>
              </a:rPr>
              <a:t>#For Regression</a:t>
            </a:r>
          </a:p>
          <a:p>
            <a:endParaRPr lang="en-US" sz="2800" dirty="0" smtClean="0">
              <a:latin typeface=""/>
            </a:endParaRPr>
          </a:p>
          <a:p>
            <a:r>
              <a:rPr lang="en-US" sz="2800" dirty="0" err="1" smtClean="0">
                <a:solidFill>
                  <a:srgbClr val="FFFFFF"/>
                </a:solidFill>
                <a:latin typeface=""/>
              </a:rPr>
              <a:t>clf</a:t>
            </a:r>
            <a:r>
              <a:rPr lang="en-US" sz="2800" dirty="0" smtClean="0">
                <a:solidFill>
                  <a:srgbClr val="FFFFFF"/>
                </a:solidFill>
                <a:latin typeface=""/>
              </a:rPr>
              <a:t> = </a:t>
            </a:r>
            <a:r>
              <a:rPr lang="en-US" sz="2800" dirty="0" err="1" smtClean="0">
                <a:solidFill>
                  <a:srgbClr val="FFFFFF"/>
                </a:solidFill>
                <a:latin typeface=""/>
              </a:rPr>
              <a:t>GradientBoostingClassifier</a:t>
            </a:r>
            <a:r>
              <a:rPr lang="en-US" sz="2800" dirty="0" smtClean="0">
                <a:solidFill>
                  <a:srgbClr val="FFFFFF"/>
                </a:solidFill>
                <a:latin typeface=""/>
              </a:rPr>
              <a:t>(</a:t>
            </a:r>
            <a:r>
              <a:rPr lang="en-US" sz="2800" dirty="0" err="1" smtClean="0">
                <a:solidFill>
                  <a:srgbClr val="FFFFFF"/>
                </a:solidFill>
                <a:latin typeface=""/>
              </a:rPr>
              <a:t>n_estimators</a:t>
            </a:r>
            <a:r>
              <a:rPr lang="en-US" sz="2800" dirty="0" smtClean="0">
                <a:solidFill>
                  <a:srgbClr val="FFFFFF"/>
                </a:solidFill>
                <a:latin typeface=""/>
              </a:rPr>
              <a:t>=100, </a:t>
            </a:r>
            <a:r>
              <a:rPr lang="en-US" sz="2800" dirty="0" err="1" smtClean="0">
                <a:solidFill>
                  <a:srgbClr val="FFFFFF"/>
                </a:solidFill>
                <a:latin typeface=""/>
              </a:rPr>
              <a:t>learning_rate</a:t>
            </a:r>
            <a:r>
              <a:rPr lang="en-US" sz="2800" dirty="0" smtClean="0">
                <a:solidFill>
                  <a:srgbClr val="FFFFFF"/>
                </a:solidFill>
                <a:latin typeface=""/>
              </a:rPr>
              <a:t>=1.0, </a:t>
            </a:r>
            <a:r>
              <a:rPr lang="en-US" sz="2800" dirty="0" err="1" smtClean="0">
                <a:solidFill>
                  <a:srgbClr val="FFFFFF"/>
                </a:solidFill>
                <a:latin typeface=""/>
              </a:rPr>
              <a:t>max_depth</a:t>
            </a:r>
            <a:r>
              <a:rPr lang="en-US" sz="2800" dirty="0" smtClean="0">
                <a:solidFill>
                  <a:srgbClr val="FFFFFF"/>
                </a:solidFill>
                <a:latin typeface=""/>
              </a:rPr>
              <a:t>=1)</a:t>
            </a:r>
          </a:p>
          <a:p>
            <a:endParaRPr lang="en-US" sz="2800" dirty="0" smtClean="0">
              <a:solidFill>
                <a:srgbClr val="FFFFFF"/>
              </a:solidFill>
              <a:latin typeface=""/>
            </a:endParaRPr>
          </a:p>
          <a:p>
            <a:r>
              <a:rPr lang="en-US" sz="2800" dirty="0" err="1" smtClean="0">
                <a:solidFill>
                  <a:srgbClr val="FFFFFF"/>
                </a:solidFill>
                <a:latin typeface=""/>
              </a:rPr>
              <a:t>clf.fit</a:t>
            </a:r>
            <a:r>
              <a:rPr lang="en-US" sz="2800" dirty="0" smtClean="0">
                <a:solidFill>
                  <a:srgbClr val="FFFFFF"/>
                </a:solidFill>
                <a:latin typeface=""/>
              </a:rPr>
              <a:t>(</a:t>
            </a:r>
            <a:r>
              <a:rPr lang="en-US" sz="2800" dirty="0" err="1" smtClean="0">
                <a:solidFill>
                  <a:srgbClr val="FFFFFF"/>
                </a:solidFill>
                <a:latin typeface=""/>
              </a:rPr>
              <a:t>X_train</a:t>
            </a:r>
            <a:r>
              <a:rPr lang="en-US" sz="2800" dirty="0" smtClean="0">
                <a:solidFill>
                  <a:srgbClr val="FFFFFF"/>
                </a:solidFill>
                <a:latin typeface=""/>
              </a:rPr>
              <a:t>, </a:t>
            </a:r>
            <a:r>
              <a:rPr lang="en-US" sz="2800" dirty="0" err="1" smtClean="0">
                <a:solidFill>
                  <a:srgbClr val="FFFFFF"/>
                </a:solidFill>
                <a:latin typeface=""/>
              </a:rPr>
              <a:t>y_train</a:t>
            </a:r>
            <a:r>
              <a:rPr lang="en-US" sz="2800" dirty="0" smtClean="0">
                <a:solidFill>
                  <a:srgbClr val="FFFFFF"/>
                </a:solidFill>
                <a:latin typeface=""/>
              </a:rPr>
              <a:t>)</a:t>
            </a:r>
            <a:endParaRPr lang="en-US" sz="2800" dirty="0" smtClean="0">
              <a:solidFill>
                <a:srgbClr val="FFFFFF"/>
              </a:solidFill>
              <a:latin typeface=""/>
            </a:endParaRPr>
          </a:p>
        </p:txBody>
      </p:sp>
    </p:spTree>
    <p:extLst>
      <p:ext uri="{BB962C8B-B14F-4D97-AF65-F5344CB8AC3E}">
        <p14:creationId xmlns:p14="http://schemas.microsoft.com/office/powerpoint/2010/main" val="29971310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502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lgn="ctr">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Getting the best results</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27004803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Which Parameters</a:t>
            </a:r>
            <a:endParaRPr lang="en-US" sz="7500" dirty="0"/>
          </a:p>
        </p:txBody>
      </p:sp>
      <p:pic>
        <p:nvPicPr>
          <p:cNvPr id="3" name="Picture 2" descr="GridSe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24" y="1261125"/>
            <a:ext cx="6895541" cy="5085256"/>
          </a:xfrm>
          <a:prstGeom prst="rect">
            <a:avLst/>
          </a:prstGeom>
        </p:spPr>
      </p:pic>
    </p:spTree>
    <p:extLst>
      <p:ext uri="{BB962C8B-B14F-4D97-AF65-F5344CB8AC3E}">
        <p14:creationId xmlns:p14="http://schemas.microsoft.com/office/powerpoint/2010/main" val="38367922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107996"/>
          </a:xfrm>
          <a:prstGeom prst="rect">
            <a:avLst/>
          </a:prstGeom>
        </p:spPr>
        <p:txBody>
          <a:bodyPr wrap="square">
            <a:spAutoFit/>
          </a:bodyPr>
          <a:lstStyle/>
          <a:p>
            <a:r>
              <a:rPr lang="en-GB" sz="6600" spc="-200" dirty="0" smtClean="0">
                <a:solidFill>
                  <a:srgbClr val="FFFFFF"/>
                </a:solidFill>
                <a:effectLst>
                  <a:outerShdw blurRad="50800" dist="38100" dir="2700000" rotWithShape="0">
                    <a:srgbClr val="000000">
                      <a:alpha val="40000"/>
                    </a:srgbClr>
                  </a:outerShdw>
                </a:effectLst>
              </a:rPr>
              <a:t>Kinds of Parameter Search</a:t>
            </a:r>
            <a:endParaRPr lang="en-US" sz="6600" dirty="0"/>
          </a:p>
        </p:txBody>
      </p:sp>
      <p:pic>
        <p:nvPicPr>
          <p:cNvPr id="4" name="Picture 3" descr="GridOrRandomSe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95" y="1739863"/>
            <a:ext cx="9066772" cy="4046436"/>
          </a:xfrm>
          <a:prstGeom prst="rect">
            <a:avLst/>
          </a:prstGeom>
        </p:spPr>
      </p:pic>
      <p:sp>
        <p:nvSpPr>
          <p:cNvPr id="5" name="Rectangle 4"/>
          <p:cNvSpPr/>
          <p:nvPr/>
        </p:nvSpPr>
        <p:spPr>
          <a:xfrm>
            <a:off x="610224" y="6263352"/>
            <a:ext cx="8338535" cy="307777"/>
          </a:xfrm>
          <a:prstGeom prst="rect">
            <a:avLst/>
          </a:prstGeom>
        </p:spPr>
        <p:txBody>
          <a:bodyPr wrap="square">
            <a:spAutoFit/>
          </a:bodyPr>
          <a:lstStyle/>
          <a:p>
            <a:r>
              <a:rPr lang="en-US" sz="1400" dirty="0" smtClean="0">
                <a:hlinkClick r:id="rId4"/>
              </a:rPr>
              <a:t>http://</a:t>
            </a:r>
            <a:r>
              <a:rPr lang="en-US" sz="1400" dirty="0" err="1" smtClean="0">
                <a:hlinkClick r:id="rId4"/>
              </a:rPr>
              <a:t>blog.kaggle.com</a:t>
            </a:r>
            <a:r>
              <a:rPr lang="en-US" sz="1400" dirty="0" smtClean="0">
                <a:hlinkClick r:id="rId4"/>
              </a:rPr>
              <a:t>/2015/07/16/scikit-learn-video-8-efficiently-searching-for-optimal-tuning-parameters/</a:t>
            </a:r>
            <a:endParaRPr lang="en-US" sz="1400" dirty="0"/>
          </a:p>
        </p:txBody>
      </p:sp>
    </p:spTree>
    <p:extLst>
      <p:ext uri="{BB962C8B-B14F-4D97-AF65-F5344CB8AC3E}">
        <p14:creationId xmlns:p14="http://schemas.microsoft.com/office/powerpoint/2010/main" val="16187396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861774"/>
          </a:xfrm>
          <a:prstGeom prst="rect">
            <a:avLst/>
          </a:prstGeom>
        </p:spPr>
        <p:txBody>
          <a:bodyPr wrap="square">
            <a:spAutoFit/>
          </a:bodyPr>
          <a:lstStyle/>
          <a:p>
            <a:r>
              <a:rPr lang="en-GB" sz="5000" spc="-200" dirty="0" smtClean="0">
                <a:solidFill>
                  <a:srgbClr val="FFFFFF"/>
                </a:solidFill>
                <a:effectLst>
                  <a:outerShdw blurRad="50800" dist="38100" dir="2700000" rotWithShape="0">
                    <a:srgbClr val="000000">
                      <a:alpha val="40000"/>
                    </a:srgbClr>
                  </a:outerShdw>
                </a:effectLst>
              </a:rPr>
              <a:t>Stacking, Blending, &amp; Averaging</a:t>
            </a:r>
            <a:endParaRPr lang="en-US" sz="5000" dirty="0"/>
          </a:p>
        </p:txBody>
      </p:sp>
      <p:pic>
        <p:nvPicPr>
          <p:cNvPr id="2" name="Picture 1" descr="OttoKaggle-StackingBlendingAveragingTi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801" y="894046"/>
            <a:ext cx="6852733" cy="5174513"/>
          </a:xfrm>
          <a:prstGeom prst="rect">
            <a:avLst/>
          </a:prstGeom>
        </p:spPr>
      </p:pic>
      <p:sp>
        <p:nvSpPr>
          <p:cNvPr id="3" name="Rectangle 2">
            <a:hlinkClick r:id="rId4"/>
          </p:cNvPr>
          <p:cNvSpPr/>
          <p:nvPr/>
        </p:nvSpPr>
        <p:spPr>
          <a:xfrm>
            <a:off x="484325" y="6226065"/>
            <a:ext cx="8335548" cy="307777"/>
          </a:xfrm>
          <a:prstGeom prst="rect">
            <a:avLst/>
          </a:prstGeom>
        </p:spPr>
        <p:txBody>
          <a:bodyPr wrap="square">
            <a:spAutoFit/>
          </a:bodyPr>
          <a:lstStyle/>
          <a:p>
            <a:r>
              <a:rPr lang="en-US" sz="1400" dirty="0" smtClean="0">
                <a:hlinkClick r:id="rId4"/>
              </a:rPr>
              <a:t>https://</a:t>
            </a:r>
            <a:r>
              <a:rPr lang="en-US" sz="1400" dirty="0" err="1" smtClean="0">
                <a:hlinkClick r:id="rId4"/>
              </a:rPr>
              <a:t>medium.com</a:t>
            </a:r>
            <a:r>
              <a:rPr lang="en-US" sz="1400" dirty="0" smtClean="0">
                <a:hlinkClick r:id="rId4"/>
              </a:rPr>
              <a:t>/@</a:t>
            </a:r>
            <a:r>
              <a:rPr lang="en-US" sz="1400" dirty="0" err="1" smtClean="0">
                <a:hlinkClick r:id="rId4"/>
              </a:rPr>
              <a:t>chris_bour</a:t>
            </a:r>
            <a:r>
              <a:rPr lang="en-US" sz="1400" dirty="0" smtClean="0">
                <a:hlinkClick r:id="rId4"/>
              </a:rPr>
              <a:t>/6-tricks-i-learned-from-the-otto-kaggle-challenge-a9299378cd61#.3ziqa2hhz</a:t>
            </a:r>
            <a:endParaRPr lang="en-US" sz="1400" dirty="0"/>
          </a:p>
        </p:txBody>
      </p:sp>
    </p:spTree>
    <p:extLst>
      <p:ext uri="{BB962C8B-B14F-4D97-AF65-F5344CB8AC3E}">
        <p14:creationId xmlns:p14="http://schemas.microsoft.com/office/powerpoint/2010/main" val="42363984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Recap</a:t>
            </a:r>
            <a:endParaRPr lang="en-US" sz="7500" dirty="0"/>
          </a:p>
        </p:txBody>
      </p:sp>
      <p:pic>
        <p:nvPicPr>
          <p:cNvPr id="2" name="Picture 1" descr="TalkRec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626" y="1137637"/>
            <a:ext cx="5575425" cy="5495549"/>
          </a:xfrm>
          <a:prstGeom prst="rect">
            <a:avLst/>
          </a:prstGeom>
        </p:spPr>
      </p:pic>
    </p:spTree>
    <p:extLst>
      <p:ext uri="{BB962C8B-B14F-4D97-AF65-F5344CB8AC3E}">
        <p14:creationId xmlns:p14="http://schemas.microsoft.com/office/powerpoint/2010/main" val="26958451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Photo / Image Credits</a:t>
            </a:r>
            <a:endParaRPr lang="en-US" sz="7500" dirty="0"/>
          </a:p>
        </p:txBody>
      </p:sp>
      <p:sp>
        <p:nvSpPr>
          <p:cNvPr id="2" name="TextBox 1"/>
          <p:cNvSpPr txBox="1"/>
          <p:nvPr/>
        </p:nvSpPr>
        <p:spPr>
          <a:xfrm>
            <a:off x="1852707" y="1570842"/>
            <a:ext cx="7096052" cy="646331"/>
          </a:xfrm>
          <a:prstGeom prst="rect">
            <a:avLst/>
          </a:prstGeom>
          <a:noFill/>
        </p:spPr>
        <p:txBody>
          <a:bodyPr wrap="square" rtlCol="0">
            <a:spAutoFit/>
          </a:bodyPr>
          <a:lstStyle/>
          <a:p>
            <a:r>
              <a:rPr lang="en-US" dirty="0" smtClean="0"/>
              <a:t>Yves </a:t>
            </a:r>
            <a:r>
              <a:rPr lang="en-US" dirty="0" err="1" smtClean="0"/>
              <a:t>Cosentino</a:t>
            </a:r>
            <a:endParaRPr lang="en-US" dirty="0"/>
          </a:p>
          <a:p>
            <a:r>
              <a:rPr lang="en-US" dirty="0" smtClean="0">
                <a:hlinkClick r:id="rId3"/>
              </a:rPr>
              <a:t>https://</a:t>
            </a:r>
            <a:r>
              <a:rPr lang="en-US" dirty="0" err="1" smtClean="0">
                <a:hlinkClick r:id="rId3"/>
              </a:rPr>
              <a:t>www.flickr.com</a:t>
            </a:r>
            <a:r>
              <a:rPr lang="en-US" dirty="0" smtClean="0">
                <a:hlinkClick r:id="rId3"/>
              </a:rPr>
              <a:t>/photos/31883499@N05/3015866093</a:t>
            </a:r>
            <a:endParaRPr lang="en-US" dirty="0" smtClean="0"/>
          </a:p>
        </p:txBody>
      </p:sp>
      <p:pic>
        <p:nvPicPr>
          <p:cNvPr id="3" name="Picture 2" descr="labelled_3015866093_9621116571_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80" y="1589202"/>
            <a:ext cx="1089831" cy="613030"/>
          </a:xfrm>
          <a:prstGeom prst="rect">
            <a:avLst/>
          </a:prstGeom>
        </p:spPr>
      </p:pic>
      <p:pic>
        <p:nvPicPr>
          <p:cNvPr id="4" name="Picture 3" descr="unlabelled_6705230505_97dd7cd939_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673" y="2396285"/>
            <a:ext cx="1104238" cy="736518"/>
          </a:xfrm>
          <a:prstGeom prst="rect">
            <a:avLst/>
          </a:prstGeom>
        </p:spPr>
      </p:pic>
      <p:grpSp>
        <p:nvGrpSpPr>
          <p:cNvPr id="6" name="Group 5"/>
          <p:cNvGrpSpPr/>
          <p:nvPr/>
        </p:nvGrpSpPr>
        <p:grpSpPr>
          <a:xfrm>
            <a:off x="469080" y="4141999"/>
            <a:ext cx="1104238" cy="694234"/>
            <a:chOff x="-1722813" y="-23236"/>
            <a:chExt cx="18880042" cy="6941243"/>
          </a:xfrm>
        </p:grpSpPr>
        <p:pic>
          <p:nvPicPr>
            <p:cNvPr id="7" name="Picture 6" descr="iris_versicolo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2813" y="0"/>
              <a:ext cx="6858000" cy="6858000"/>
            </a:xfrm>
            <a:prstGeom prst="rect">
              <a:avLst/>
            </a:prstGeom>
          </p:spPr>
        </p:pic>
        <p:pic>
          <p:nvPicPr>
            <p:cNvPr id="9" name="Picture 8" descr="iris_virginic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2070" y="-1"/>
              <a:ext cx="8425159" cy="6858001"/>
            </a:xfrm>
            <a:prstGeom prst="rect">
              <a:avLst/>
            </a:prstGeom>
          </p:spPr>
        </p:pic>
        <p:pic>
          <p:nvPicPr>
            <p:cNvPr id="10" name="Picture 9" descr="Iris_setosa.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7408" y="-23236"/>
              <a:ext cx="5205933" cy="6941243"/>
            </a:xfrm>
            <a:prstGeom prst="rect">
              <a:avLst/>
            </a:prstGeom>
          </p:spPr>
        </p:pic>
      </p:grpSp>
      <p:pic>
        <p:nvPicPr>
          <p:cNvPr id="5" name="Picture 4" descr="handcrafted_17074838535_0c394c5086_k.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487" y="4992453"/>
            <a:ext cx="1089831" cy="658794"/>
          </a:xfrm>
          <a:prstGeom prst="rect">
            <a:avLst/>
          </a:prstGeom>
        </p:spPr>
      </p:pic>
      <p:pic>
        <p:nvPicPr>
          <p:cNvPr id="11" name="Picture 10" descr="gradient_descent_example.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673" y="3366848"/>
            <a:ext cx="1104238" cy="581014"/>
          </a:xfrm>
          <a:prstGeom prst="rect">
            <a:avLst/>
          </a:prstGeom>
        </p:spPr>
      </p:pic>
      <p:sp>
        <p:nvSpPr>
          <p:cNvPr id="12" name="TextBox 11"/>
          <p:cNvSpPr txBox="1"/>
          <p:nvPr/>
        </p:nvSpPr>
        <p:spPr>
          <a:xfrm>
            <a:off x="1852707" y="2417464"/>
            <a:ext cx="7096052" cy="646331"/>
          </a:xfrm>
          <a:prstGeom prst="rect">
            <a:avLst/>
          </a:prstGeom>
          <a:noFill/>
        </p:spPr>
        <p:txBody>
          <a:bodyPr wrap="square" rtlCol="0">
            <a:spAutoFit/>
          </a:bodyPr>
          <a:lstStyle/>
          <a:p>
            <a:r>
              <a:rPr lang="en-US" dirty="0" err="1" smtClean="0"/>
              <a:t>Jordi</a:t>
            </a:r>
            <a:r>
              <a:rPr lang="en-US" dirty="0" smtClean="0"/>
              <a:t> </a:t>
            </a:r>
            <a:r>
              <a:rPr lang="en-US" dirty="0" err="1" smtClean="0"/>
              <a:t>Payà</a:t>
            </a:r>
            <a:endParaRPr lang="en-US" dirty="0" smtClean="0"/>
          </a:p>
          <a:p>
            <a:r>
              <a:rPr lang="en-US" dirty="0" smtClean="0">
                <a:hlinkClick r:id="rId11"/>
              </a:rPr>
              <a:t>https://</a:t>
            </a:r>
            <a:r>
              <a:rPr lang="en-US" dirty="0" err="1" smtClean="0">
                <a:hlinkClick r:id="rId11"/>
              </a:rPr>
              <a:t>www.flickr.com</a:t>
            </a:r>
            <a:r>
              <a:rPr lang="en-US" dirty="0" smtClean="0">
                <a:hlinkClick r:id="rId11"/>
              </a:rPr>
              <a:t>/photos/arg0s/6705230505/</a:t>
            </a:r>
            <a:endParaRPr lang="en-US" dirty="0" smtClean="0"/>
          </a:p>
        </p:txBody>
      </p:sp>
      <p:sp>
        <p:nvSpPr>
          <p:cNvPr id="13" name="TextBox 12"/>
          <p:cNvSpPr txBox="1"/>
          <p:nvPr/>
        </p:nvSpPr>
        <p:spPr>
          <a:xfrm>
            <a:off x="1825815" y="3316472"/>
            <a:ext cx="7096052" cy="646331"/>
          </a:xfrm>
          <a:prstGeom prst="rect">
            <a:avLst/>
          </a:prstGeom>
          <a:noFill/>
        </p:spPr>
        <p:txBody>
          <a:bodyPr wrap="square" rtlCol="0">
            <a:spAutoFit/>
          </a:bodyPr>
          <a:lstStyle/>
          <a:p>
            <a:r>
              <a:rPr lang="en-US" dirty="0" smtClean="0"/>
              <a:t>Matt </a:t>
            </a:r>
            <a:r>
              <a:rPr lang="en-US" dirty="0" err="1" smtClean="0"/>
              <a:t>Nedrich</a:t>
            </a:r>
            <a:endParaRPr lang="en-US" dirty="0" smtClean="0"/>
          </a:p>
          <a:p>
            <a:r>
              <a:rPr lang="en-US" dirty="0" smtClean="0">
                <a:hlinkClick r:id="rId12"/>
              </a:rPr>
              <a:t>https://</a:t>
            </a:r>
            <a:r>
              <a:rPr lang="en-US" dirty="0" err="1" smtClean="0">
                <a:hlinkClick r:id="rId12"/>
              </a:rPr>
              <a:t>github.com</a:t>
            </a:r>
            <a:r>
              <a:rPr lang="en-US" dirty="0" smtClean="0">
                <a:hlinkClick r:id="rId12"/>
              </a:rPr>
              <a:t>/</a:t>
            </a:r>
            <a:r>
              <a:rPr lang="en-US" dirty="0" err="1" smtClean="0">
                <a:hlinkClick r:id="rId12"/>
              </a:rPr>
              <a:t>mattnedrich</a:t>
            </a:r>
            <a:r>
              <a:rPr lang="en-US" dirty="0" smtClean="0">
                <a:hlinkClick r:id="rId12"/>
              </a:rPr>
              <a:t>/</a:t>
            </a:r>
            <a:r>
              <a:rPr lang="en-US" dirty="0" err="1" smtClean="0">
                <a:hlinkClick r:id="rId12"/>
              </a:rPr>
              <a:t>GradientDescentExample</a:t>
            </a:r>
            <a:endParaRPr lang="en-US" dirty="0" smtClean="0"/>
          </a:p>
        </p:txBody>
      </p:sp>
      <p:sp>
        <p:nvSpPr>
          <p:cNvPr id="14" name="TextBox 13"/>
          <p:cNvSpPr txBox="1"/>
          <p:nvPr/>
        </p:nvSpPr>
        <p:spPr>
          <a:xfrm>
            <a:off x="1852707" y="4145079"/>
            <a:ext cx="7096052" cy="646331"/>
          </a:xfrm>
          <a:prstGeom prst="rect">
            <a:avLst/>
          </a:prstGeom>
          <a:noFill/>
        </p:spPr>
        <p:txBody>
          <a:bodyPr wrap="square" rtlCol="0">
            <a:spAutoFit/>
          </a:bodyPr>
          <a:lstStyle/>
          <a:p>
            <a:r>
              <a:rPr lang="en-US" dirty="0" smtClean="0"/>
              <a:t>Various</a:t>
            </a:r>
          </a:p>
          <a:p>
            <a:r>
              <a:rPr lang="en-US" dirty="0" smtClean="0">
                <a:hlinkClick r:id="rId13"/>
              </a:rPr>
              <a:t>https://</a:t>
            </a:r>
            <a:r>
              <a:rPr lang="en-US" dirty="0" err="1" smtClean="0">
                <a:hlinkClick r:id="rId13"/>
              </a:rPr>
              <a:t>en.wikipedia.org</a:t>
            </a:r>
            <a:r>
              <a:rPr lang="en-US" dirty="0" smtClean="0">
                <a:hlinkClick r:id="rId13"/>
              </a:rPr>
              <a:t>/wiki/</a:t>
            </a:r>
            <a:r>
              <a:rPr lang="en-US" dirty="0" err="1" smtClean="0">
                <a:hlinkClick r:id="rId13"/>
              </a:rPr>
              <a:t>Iris_flower_data_set</a:t>
            </a:r>
            <a:endParaRPr lang="en-US" dirty="0" smtClean="0"/>
          </a:p>
        </p:txBody>
      </p:sp>
      <p:sp>
        <p:nvSpPr>
          <p:cNvPr id="15" name="TextBox 14"/>
          <p:cNvSpPr txBox="1"/>
          <p:nvPr/>
        </p:nvSpPr>
        <p:spPr>
          <a:xfrm>
            <a:off x="1852707" y="4992453"/>
            <a:ext cx="7096052" cy="646331"/>
          </a:xfrm>
          <a:prstGeom prst="rect">
            <a:avLst/>
          </a:prstGeom>
          <a:noFill/>
        </p:spPr>
        <p:txBody>
          <a:bodyPr wrap="square" rtlCol="0">
            <a:spAutoFit/>
          </a:bodyPr>
          <a:lstStyle/>
          <a:p>
            <a:r>
              <a:rPr lang="en-US" dirty="0"/>
              <a:t>C</a:t>
            </a:r>
            <a:r>
              <a:rPr lang="en-US" dirty="0" smtClean="0"/>
              <a:t>hia </a:t>
            </a:r>
            <a:r>
              <a:rPr lang="en-US" dirty="0"/>
              <a:t>Y</a:t>
            </a:r>
            <a:r>
              <a:rPr lang="en-US" dirty="0" smtClean="0"/>
              <a:t>ing Yang</a:t>
            </a:r>
          </a:p>
          <a:p>
            <a:r>
              <a:rPr lang="en-US" dirty="0" smtClean="0">
                <a:hlinkClick r:id="rId14"/>
              </a:rPr>
              <a:t>https://</a:t>
            </a:r>
            <a:r>
              <a:rPr lang="en-US" dirty="0" err="1" smtClean="0">
                <a:hlinkClick r:id="rId14"/>
              </a:rPr>
              <a:t>www.flickr.com</a:t>
            </a:r>
            <a:r>
              <a:rPr lang="en-US" dirty="0" smtClean="0">
                <a:hlinkClick r:id="rId14"/>
              </a:rPr>
              <a:t>/photos/</a:t>
            </a:r>
            <a:r>
              <a:rPr lang="en-US" dirty="0" err="1" smtClean="0">
                <a:hlinkClick r:id="rId14"/>
              </a:rPr>
              <a:t>enixii</a:t>
            </a:r>
            <a:r>
              <a:rPr lang="en-US" dirty="0" smtClean="0">
                <a:hlinkClick r:id="rId14"/>
              </a:rPr>
              <a:t>/17074838535/</a:t>
            </a:r>
            <a:endParaRPr lang="en-US" dirty="0" smtClean="0"/>
          </a:p>
        </p:txBody>
      </p:sp>
    </p:spTree>
    <p:extLst>
      <p:ext uri="{BB962C8B-B14F-4D97-AF65-F5344CB8AC3E}">
        <p14:creationId xmlns:p14="http://schemas.microsoft.com/office/powerpoint/2010/main" val="56171996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0"/>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Link to Slides &amp; Code</a:t>
            </a:r>
            <a:endParaRPr lang="en-US" sz="7500" dirty="0"/>
          </a:p>
        </p:txBody>
      </p:sp>
      <p:sp>
        <p:nvSpPr>
          <p:cNvPr id="4" name="Shape 24"/>
          <p:cNvSpPr txBox="1">
            <a:spLocks/>
          </p:cNvSpPr>
          <p:nvPr/>
        </p:nvSpPr>
        <p:spPr>
          <a:xfrm>
            <a:off x="439698" y="2913531"/>
            <a:ext cx="9189615" cy="79188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500"/>
              </a:spcBef>
              <a:buNone/>
              <a:defRPr sz="1800">
                <a:solidFill>
                  <a:srgbClr val="000000"/>
                </a:solidFill>
              </a:defRPr>
            </a:pPr>
            <a:r>
              <a:rPr lang="en-US" sz="5600" baseline="30000" dirty="0" smtClean="0">
                <a:solidFill>
                  <a:srgbClr val="FFFFFF"/>
                </a:solidFill>
                <a:hlinkClick r:id="rId3"/>
              </a:rPr>
              <a:t>http</a:t>
            </a:r>
            <a:r>
              <a:rPr lang="en-US" sz="5600" baseline="30000" dirty="0">
                <a:solidFill>
                  <a:srgbClr val="FFFFFF"/>
                </a:solidFill>
                <a:hlinkClick r:id="rId3"/>
              </a:rPr>
              <a:t>://github.com/braz/pycon2016_talk/</a:t>
            </a:r>
            <a:endParaRPr lang="en-US" sz="5600" baseline="30000" dirty="0">
              <a:solidFill>
                <a:srgbClr val="FFFFFF"/>
              </a:solidFill>
              <a:hlinkClick r:id="rId3"/>
            </a:endParaRPr>
          </a:p>
        </p:txBody>
      </p:sp>
    </p:spTree>
    <p:extLst>
      <p:ext uri="{BB962C8B-B14F-4D97-AF65-F5344CB8AC3E}">
        <p14:creationId xmlns:p14="http://schemas.microsoft.com/office/powerpoint/2010/main" val="195589103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nlabelled_6705230505_97dd7cd939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39545"/>
            <a:ext cx="9366249" cy="6247216"/>
          </a:xfrm>
          <a:prstGeom prst="rect">
            <a:avLst/>
          </a:prstGeom>
        </p:spPr>
      </p:pic>
      <p:pic>
        <p:nvPicPr>
          <p:cNvPr id="5" name="Picture 4" descr="labelled_3015866093_9621116571_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30" y="3415336"/>
            <a:ext cx="9479436" cy="5332182"/>
          </a:xfrm>
          <a:prstGeom prst="rect">
            <a:avLst/>
          </a:prstGeom>
        </p:spPr>
      </p:pic>
      <p:sp>
        <p:nvSpPr>
          <p:cNvPr id="8" name="Rectangle 7"/>
          <p:cNvSpPr/>
          <p:nvPr/>
        </p:nvSpPr>
        <p:spPr>
          <a:xfrm>
            <a:off x="1722238" y="532024"/>
            <a:ext cx="5417891" cy="5401479"/>
          </a:xfrm>
          <a:prstGeom prst="rect">
            <a:avLst/>
          </a:prstGeom>
        </p:spPr>
        <p:txBody>
          <a:bodyPr wrap="square">
            <a:spAutoFit/>
          </a:bodyPr>
          <a:lstStyle/>
          <a:p>
            <a:r>
              <a:rPr lang="en-GB" sz="11500" spc="-200" dirty="0" smtClean="0">
                <a:solidFill>
                  <a:srgbClr val="FFFFFF"/>
                </a:solidFill>
                <a:effectLst>
                  <a:outerShdw blurRad="50800" dist="38100" dir="2700000" rotWithShape="0">
                    <a:srgbClr val="000000">
                      <a:alpha val="40000"/>
                    </a:srgbClr>
                  </a:outerShdw>
                </a:effectLst>
              </a:rPr>
              <a:t>Types of Machine Learning</a:t>
            </a:r>
            <a:endParaRPr lang="en-US" sz="2000" dirty="0"/>
          </a:p>
        </p:txBody>
      </p:sp>
    </p:spTree>
    <p:extLst>
      <p:ext uri="{BB962C8B-B14F-4D97-AF65-F5344CB8AC3E}">
        <p14:creationId xmlns:p14="http://schemas.microsoft.com/office/powerpoint/2010/main" val="9078205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38669" y="0"/>
            <a:ext cx="6756666" cy="1862048"/>
          </a:xfrm>
          <a:prstGeom prst="rect">
            <a:avLst/>
          </a:prstGeom>
        </p:spPr>
        <p:txBody>
          <a:bodyPr wrap="square">
            <a:spAutoFit/>
          </a:bodyPr>
          <a:lstStyle/>
          <a:p>
            <a:r>
              <a:rPr lang="en-GB" sz="11500" spc="-200" dirty="0" smtClean="0">
                <a:solidFill>
                  <a:srgbClr val="FFFFFF"/>
                </a:solidFill>
                <a:effectLst>
                  <a:outerShdw blurRad="50800" dist="38100" dir="2700000" rotWithShape="0">
                    <a:srgbClr val="000000">
                      <a:alpha val="40000"/>
                    </a:srgbClr>
                  </a:outerShdw>
                </a:effectLst>
              </a:rPr>
              <a:t>Iris Dataset</a:t>
            </a:r>
            <a:endParaRPr lang="en-US" sz="2000" dirty="0"/>
          </a:p>
        </p:txBody>
      </p:sp>
      <p:grpSp>
        <p:nvGrpSpPr>
          <p:cNvPr id="10" name="Group 9"/>
          <p:cNvGrpSpPr/>
          <p:nvPr/>
        </p:nvGrpSpPr>
        <p:grpSpPr>
          <a:xfrm>
            <a:off x="-653142" y="1878887"/>
            <a:ext cx="11792857" cy="5013447"/>
            <a:chOff x="-1722813" y="-23236"/>
            <a:chExt cx="18880042" cy="6941243"/>
          </a:xfrm>
        </p:grpSpPr>
        <p:pic>
          <p:nvPicPr>
            <p:cNvPr id="3" name="Picture 2" descr="iris_versicol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813" y="0"/>
              <a:ext cx="6858000" cy="6858000"/>
            </a:xfrm>
            <a:prstGeom prst="rect">
              <a:avLst/>
            </a:prstGeom>
          </p:spPr>
        </p:pic>
        <p:pic>
          <p:nvPicPr>
            <p:cNvPr id="9" name="Picture 8" descr="iris_virginic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2070" y="-1"/>
              <a:ext cx="8425159" cy="6858001"/>
            </a:xfrm>
            <a:prstGeom prst="rect">
              <a:avLst/>
            </a:prstGeom>
          </p:spPr>
        </p:pic>
        <p:pic>
          <p:nvPicPr>
            <p:cNvPr id="2" name="Picture 1" descr="Iris_setos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7408" y="-23236"/>
              <a:ext cx="5205933" cy="6941243"/>
            </a:xfrm>
            <a:prstGeom prst="rect">
              <a:avLst/>
            </a:prstGeom>
          </p:spPr>
        </p:pic>
      </p:grpSp>
      <p:sp>
        <p:nvSpPr>
          <p:cNvPr id="11" name="Rectangle 10"/>
          <p:cNvSpPr/>
          <p:nvPr/>
        </p:nvSpPr>
        <p:spPr>
          <a:xfrm>
            <a:off x="326572" y="2410981"/>
            <a:ext cx="8817428" cy="3785652"/>
          </a:xfrm>
          <a:prstGeom prst="rect">
            <a:avLst/>
          </a:prstGeom>
        </p:spPr>
        <p:txBody>
          <a:bodyPr wrap="square">
            <a:spAutoFit/>
          </a:bodyPr>
          <a:lstStyle/>
          <a:p>
            <a:r>
              <a:rPr lang="en-GB" sz="8000" spc="-200" dirty="0" smtClean="0">
                <a:solidFill>
                  <a:srgbClr val="FFFFFF"/>
                </a:solidFill>
                <a:effectLst>
                  <a:outerShdw blurRad="50800" dist="38100" dir="2700000" rotWithShape="0">
                    <a:srgbClr val="000000">
                      <a:alpha val="40000"/>
                    </a:srgbClr>
                  </a:outerShdw>
                </a:effectLst>
              </a:rPr>
              <a:t>150 observations of 4 variable (sepal l/w and petal l/w)</a:t>
            </a:r>
            <a:endParaRPr lang="en-US" sz="8000" dirty="0"/>
          </a:p>
        </p:txBody>
      </p:sp>
    </p:spTree>
    <p:extLst>
      <p:ext uri="{BB962C8B-B14F-4D97-AF65-F5344CB8AC3E}">
        <p14:creationId xmlns:p14="http://schemas.microsoft.com/office/powerpoint/2010/main" val="9108931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Supervised </a:t>
            </a:r>
            <a:r>
              <a:rPr lang="en-US" sz="7500" spc="-200" dirty="0" smtClean="0">
                <a:solidFill>
                  <a:srgbClr val="FFFFFF"/>
                </a:solidFill>
                <a:effectLst>
                  <a:outerShdw blurRad="50800" dist="38100" dir="2700000" rotWithShape="0">
                    <a:srgbClr val="000000">
                      <a:alpha val="40000"/>
                    </a:srgbClr>
                  </a:outerShdw>
                </a:effectLst>
              </a:rPr>
              <a:t>Techniques</a:t>
            </a:r>
            <a:endParaRPr lang="en-US" sz="7500" dirty="0"/>
          </a:p>
        </p:txBody>
      </p:sp>
      <p:sp>
        <p:nvSpPr>
          <p:cNvPr id="11" name="Rectangle 10"/>
          <p:cNvSpPr/>
          <p:nvPr/>
        </p:nvSpPr>
        <p:spPr>
          <a:xfrm>
            <a:off x="1088572" y="1730219"/>
            <a:ext cx="6966857" cy="3785652"/>
          </a:xfrm>
          <a:prstGeom prst="rect">
            <a:avLst/>
          </a:prstGeom>
        </p:spPr>
        <p:txBody>
          <a:bodyPr wrap="square">
            <a:spAutoFit/>
          </a:bodyPr>
          <a:lstStyle/>
          <a:p>
            <a:pPr marL="1143000" indent="-1143000">
              <a:buFont typeface="Arial"/>
              <a:buChar char="•"/>
            </a:pPr>
            <a:r>
              <a:rPr lang="en-GB" sz="8000" b="1" i="1" spc="-200" dirty="0" smtClean="0">
                <a:solidFill>
                  <a:srgbClr val="FFFFFF"/>
                </a:solidFill>
                <a:effectLst>
                  <a:outerShdw blurRad="50800" dist="38100" dir="2700000" rotWithShape="0">
                    <a:srgbClr val="000000">
                      <a:alpha val="40000"/>
                    </a:srgbClr>
                  </a:outerShdw>
                </a:effectLst>
              </a:rPr>
              <a:t>Classification</a:t>
            </a:r>
          </a:p>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Ranking</a:t>
            </a:r>
          </a:p>
          <a:p>
            <a:pPr marL="1143000" indent="-1143000">
              <a:buFont typeface="Arial"/>
              <a:buChar char="•"/>
            </a:pPr>
            <a:r>
              <a:rPr lang="en-GB" sz="8000" b="1" spc="-200" dirty="0" smtClean="0">
                <a:solidFill>
                  <a:srgbClr val="FFFFFF"/>
                </a:solidFill>
                <a:effectLst>
                  <a:outerShdw blurRad="50800" dist="38100" dir="2700000" rotWithShape="0">
                    <a:srgbClr val="000000">
                      <a:alpha val="40000"/>
                    </a:srgbClr>
                  </a:outerShdw>
                </a:effectLst>
              </a:rPr>
              <a:t>Regression</a:t>
            </a:r>
            <a:endParaRPr lang="en-US" sz="8000" b="1" dirty="0"/>
          </a:p>
        </p:txBody>
      </p:sp>
    </p:spTree>
    <p:extLst>
      <p:ext uri="{BB962C8B-B14F-4D97-AF65-F5344CB8AC3E}">
        <p14:creationId xmlns:p14="http://schemas.microsoft.com/office/powerpoint/2010/main" val="19330471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Classification</a:t>
            </a:r>
            <a:endParaRPr lang="en-US" sz="7500" dirty="0"/>
          </a:p>
        </p:txBody>
      </p:sp>
      <p:sp>
        <p:nvSpPr>
          <p:cNvPr id="4" name="Diamond 3"/>
          <p:cNvSpPr/>
          <p:nvPr/>
        </p:nvSpPr>
        <p:spPr>
          <a:xfrm>
            <a:off x="4124234" y="1631407"/>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0" name="Group 9"/>
          <p:cNvGrpSpPr/>
          <p:nvPr/>
        </p:nvGrpSpPr>
        <p:grpSpPr>
          <a:xfrm>
            <a:off x="290286" y="3302726"/>
            <a:ext cx="8513329" cy="2648858"/>
            <a:chOff x="290286" y="3773713"/>
            <a:chExt cx="8513329" cy="2648858"/>
          </a:xfrm>
        </p:grpSpPr>
        <p:sp>
          <p:nvSpPr>
            <p:cNvPr id="5" name="Diamond 4"/>
            <p:cNvSpPr/>
            <p:nvPr/>
          </p:nvSpPr>
          <p:spPr>
            <a:xfrm>
              <a:off x="1003663" y="4341949"/>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Oval 5"/>
            <p:cNvSpPr/>
            <p:nvPr/>
          </p:nvSpPr>
          <p:spPr>
            <a:xfrm>
              <a:off x="3749040" y="5317309"/>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6760753" y="4151086"/>
              <a:ext cx="822960" cy="822960"/>
            </a:xfrm>
            <a:prstGeom prst="rect">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8"/>
            <p:cNvSpPr/>
            <p:nvPr/>
          </p:nvSpPr>
          <p:spPr>
            <a:xfrm>
              <a:off x="290286" y="3773713"/>
              <a:ext cx="2492103" cy="264885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p:cNvSpPr/>
            <p:nvPr/>
          </p:nvSpPr>
          <p:spPr>
            <a:xfrm>
              <a:off x="3333932" y="3773713"/>
              <a:ext cx="2492103" cy="264885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p:cNvSpPr/>
            <p:nvPr/>
          </p:nvSpPr>
          <p:spPr>
            <a:xfrm>
              <a:off x="6311512" y="3773713"/>
              <a:ext cx="2492103" cy="264885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Diamond 13"/>
            <p:cNvSpPr/>
            <p:nvPr/>
          </p:nvSpPr>
          <p:spPr>
            <a:xfrm>
              <a:off x="744583" y="5394961"/>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Diamond 14"/>
            <p:cNvSpPr/>
            <p:nvPr/>
          </p:nvSpPr>
          <p:spPr>
            <a:xfrm>
              <a:off x="1761309" y="4905829"/>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3506651" y="4078514"/>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4874623" y="3930469"/>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4874623" y="5164909"/>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p:cNvSpPr/>
            <p:nvPr/>
          </p:nvSpPr>
          <p:spPr>
            <a:xfrm>
              <a:off x="7736113" y="5249818"/>
              <a:ext cx="822960" cy="822960"/>
            </a:xfrm>
            <a:prstGeom prst="rect">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spTree>
    <p:extLst>
      <p:ext uri="{BB962C8B-B14F-4D97-AF65-F5344CB8AC3E}">
        <p14:creationId xmlns:p14="http://schemas.microsoft.com/office/powerpoint/2010/main" val="15467549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Regression</a:t>
            </a:r>
            <a:endParaRPr lang="en-US" sz="7500" dirty="0"/>
          </a:p>
        </p:txBody>
      </p:sp>
      <p:pic>
        <p:nvPicPr>
          <p:cNvPr id="11" name="Picture 10" descr="linearregression_diabe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514" y="1282781"/>
            <a:ext cx="7315200" cy="5486400"/>
          </a:xfrm>
          <a:prstGeom prst="rect">
            <a:avLst/>
          </a:prstGeom>
        </p:spPr>
      </p:pic>
    </p:spTree>
    <p:extLst>
      <p:ext uri="{BB962C8B-B14F-4D97-AF65-F5344CB8AC3E}">
        <p14:creationId xmlns:p14="http://schemas.microsoft.com/office/powerpoint/2010/main" val="3033361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22238" y="532024"/>
            <a:ext cx="6021608" cy="5401479"/>
          </a:xfrm>
          <a:prstGeom prst="rect">
            <a:avLst/>
          </a:prstGeom>
        </p:spPr>
        <p:txBody>
          <a:bodyPr wrap="square">
            <a:spAutoFit/>
          </a:bodyPr>
          <a:lstStyle/>
          <a:p>
            <a:r>
              <a:rPr lang="en-GB" sz="11500" spc="-200" dirty="0" smtClean="0">
                <a:solidFill>
                  <a:srgbClr val="FFFFFF"/>
                </a:solidFill>
                <a:effectLst>
                  <a:outerShdw blurRad="50800" dist="38100" dir="2700000" rotWithShape="0">
                    <a:srgbClr val="000000">
                      <a:alpha val="40000"/>
                    </a:srgbClr>
                  </a:outerShdw>
                </a:effectLst>
              </a:rPr>
              <a:t>Context or a bit of history</a:t>
            </a:r>
            <a:endParaRPr lang="en-US" sz="2000" dirty="0"/>
          </a:p>
        </p:txBody>
      </p:sp>
    </p:spTree>
    <p:extLst>
      <p:ext uri="{BB962C8B-B14F-4D97-AF65-F5344CB8AC3E}">
        <p14:creationId xmlns:p14="http://schemas.microsoft.com/office/powerpoint/2010/main" val="242766296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3178</TotalTime>
  <Words>1320</Words>
  <Application>Microsoft Macintosh PowerPoint</Application>
  <PresentationFormat>On-screen Show (4:3)</PresentationFormat>
  <Paragraphs>152</Paragraphs>
  <Slides>37</Slides>
  <Notes>37</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Black</vt:lpstr>
      <vt:lpstr>Introduction to Gradient Boosting</vt:lpstr>
      <vt:lpstr>From Theory to Python Libraries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Boosting</vt:lpstr>
      <vt:lpstr>Gradient Descent + 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the best results</vt:lpstr>
      <vt:lpstr>PowerPoint Presentation</vt:lpstr>
      <vt:lpstr>PowerPoint Presentation</vt:lpstr>
      <vt:lpstr>PowerPoint Presentation</vt:lpstr>
      <vt:lpstr>PowerPoint Presentation</vt:lpstr>
      <vt:lpstr>PowerPoint Presentation</vt:lpstr>
      <vt:lpstr>PowerPoint Presentation</vt:lpstr>
    </vt:vector>
  </TitlesOfParts>
  <Company>MongoDB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Gradient Boosting</dc:title>
  <dc:creator>Eoin Brazil</dc:creator>
  <cp:lastModifiedBy>Eoin Brazil</cp:lastModifiedBy>
  <cp:revision>55</cp:revision>
  <dcterms:created xsi:type="dcterms:W3CDTF">2016-10-29T11:08:26Z</dcterms:created>
  <dcterms:modified xsi:type="dcterms:W3CDTF">2016-10-31T16:07:02Z</dcterms:modified>
</cp:coreProperties>
</file>